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5" r:id="rId5"/>
    <p:sldId id="258" r:id="rId6"/>
    <p:sldId id="264" r:id="rId7"/>
    <p:sldId id="261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60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High Voltage Disconnect</a:t>
            </a:r>
            <a:endParaRPr lang="en-US" dirty="0"/>
          </a:p>
        </c:rich>
      </c:tx>
      <c:layout>
        <c:manualLayout>
          <c:xMode val="edge"/>
          <c:yMode val="edge"/>
          <c:x val="0.27771847166645347"/>
          <c:y val="2.7777777777778109E-2"/>
        </c:manualLayout>
      </c:layout>
    </c:title>
    <c:plotArea>
      <c:layout>
        <c:manualLayout>
          <c:layoutTarget val="inner"/>
          <c:xMode val="edge"/>
          <c:yMode val="edge"/>
          <c:x val="0.20618438320210011"/>
          <c:y val="0.23774314668999819"/>
          <c:w val="0.73883607379960003"/>
          <c:h val="0.51757684456109643"/>
        </c:manualLayout>
      </c:layout>
      <c:scatterChart>
        <c:scatterStyle val="smoothMarker"/>
        <c:ser>
          <c:idx val="6"/>
          <c:order val="0"/>
          <c:tx>
            <c:strRef>
              <c:f>Sheet1!$B$1</c:f>
              <c:strCache>
                <c:ptCount val="1"/>
                <c:pt idx="0">
                  <c:v>Power Out</c:v>
                </c:pt>
              </c:strCache>
            </c:strRef>
          </c:tx>
          <c:spPr>
            <a:ln w="254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10.8</c:v>
                </c:pt>
                <c:pt idx="23">
                  <c:v>11</c:v>
                </c:pt>
                <c:pt idx="24">
                  <c:v>11.5</c:v>
                </c:pt>
                <c:pt idx="25">
                  <c:v>12</c:v>
                </c:pt>
                <c:pt idx="26">
                  <c:v>12.5</c:v>
                </c:pt>
                <c:pt idx="27">
                  <c:v>13</c:v>
                </c:pt>
                <c:pt idx="28">
                  <c:v>13.5</c:v>
                </c:pt>
                <c:pt idx="29">
                  <c:v>14</c:v>
                </c:pt>
                <c:pt idx="30">
                  <c:v>14.5</c:v>
                </c:pt>
                <c:pt idx="31">
                  <c:v>15</c:v>
                </c:pt>
              </c:numCache>
            </c:numRef>
          </c:xVal>
          <c:yVal>
            <c:numRef>
              <c:f>Sheet1!$B$2:$B$33</c:f>
              <c:numCache>
                <c:formatCode>General</c:formatCode>
                <c:ptCount val="32"/>
                <c:pt idx="0">
                  <c:v>16.25</c:v>
                </c:pt>
                <c:pt idx="1">
                  <c:v>16.266666666666666</c:v>
                </c:pt>
                <c:pt idx="2">
                  <c:v>16.283333333333189</c:v>
                </c:pt>
                <c:pt idx="3">
                  <c:v>16.3</c:v>
                </c:pt>
                <c:pt idx="4">
                  <c:v>16.316666666666691</c:v>
                </c:pt>
                <c:pt idx="5">
                  <c:v>16.33333333333324</c:v>
                </c:pt>
                <c:pt idx="6">
                  <c:v>16.350000000000001</c:v>
                </c:pt>
                <c:pt idx="7">
                  <c:v>16.366666666666667</c:v>
                </c:pt>
                <c:pt idx="8">
                  <c:v>16.383333333333209</c:v>
                </c:pt>
                <c:pt idx="9">
                  <c:v>16.399999999999999</c:v>
                </c:pt>
                <c:pt idx="10">
                  <c:v>16.416666666666668</c:v>
                </c:pt>
                <c:pt idx="11">
                  <c:v>16.433333333333216</c:v>
                </c:pt>
                <c:pt idx="12">
                  <c:v>16.45</c:v>
                </c:pt>
                <c:pt idx="13">
                  <c:v>16.466666666666629</c:v>
                </c:pt>
                <c:pt idx="14">
                  <c:v>16.483333333333174</c:v>
                </c:pt>
                <c:pt idx="15">
                  <c:v>16.5</c:v>
                </c:pt>
                <c:pt idx="16">
                  <c:v>16.516666666666691</c:v>
                </c:pt>
                <c:pt idx="17">
                  <c:v>16.533333333333236</c:v>
                </c:pt>
                <c:pt idx="18">
                  <c:v>16.55</c:v>
                </c:pt>
                <c:pt idx="19">
                  <c:v>16.566666666666666</c:v>
                </c:pt>
                <c:pt idx="20">
                  <c:v>16.583333333333194</c:v>
                </c:pt>
                <c:pt idx="21">
                  <c:v>16.600000000000001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</c:numCache>
            </c:numRef>
          </c:yVal>
        </c:ser>
        <c:ser>
          <c:idx val="7"/>
          <c:order val="1"/>
          <c:tx>
            <c:strRef>
              <c:f>Sheet1!$C$1</c:f>
              <c:strCache>
                <c:ptCount val="1"/>
                <c:pt idx="0">
                  <c:v>Power In</c:v>
                </c:pt>
              </c:strCache>
            </c:strRef>
          </c:tx>
          <c:spPr>
            <a:ln w="2540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10.8</c:v>
                </c:pt>
                <c:pt idx="23">
                  <c:v>11</c:v>
                </c:pt>
                <c:pt idx="24">
                  <c:v>11.5</c:v>
                </c:pt>
                <c:pt idx="25">
                  <c:v>12</c:v>
                </c:pt>
                <c:pt idx="26">
                  <c:v>12.5</c:v>
                </c:pt>
                <c:pt idx="27">
                  <c:v>13</c:v>
                </c:pt>
                <c:pt idx="28">
                  <c:v>13.5</c:v>
                </c:pt>
                <c:pt idx="29">
                  <c:v>14</c:v>
                </c:pt>
                <c:pt idx="30">
                  <c:v>14.5</c:v>
                </c:pt>
                <c:pt idx="31">
                  <c:v>15</c:v>
                </c:pt>
              </c:numCache>
            </c:numRef>
          </c:xVal>
          <c:yVal>
            <c:numRef>
              <c:f>Sheet1!$C$2:$C$33</c:f>
              <c:numCache>
                <c:formatCode>General</c:formatCode>
                <c:ptCount val="32"/>
                <c:pt idx="0">
                  <c:v>16.25</c:v>
                </c:pt>
                <c:pt idx="1">
                  <c:v>16.266666666666666</c:v>
                </c:pt>
                <c:pt idx="2">
                  <c:v>16.283333333333189</c:v>
                </c:pt>
                <c:pt idx="3">
                  <c:v>16.3</c:v>
                </c:pt>
                <c:pt idx="4">
                  <c:v>16.316666666666691</c:v>
                </c:pt>
                <c:pt idx="5">
                  <c:v>16.33333333333324</c:v>
                </c:pt>
                <c:pt idx="6">
                  <c:v>16.350000000000001</c:v>
                </c:pt>
                <c:pt idx="7">
                  <c:v>16.366666666666667</c:v>
                </c:pt>
                <c:pt idx="8">
                  <c:v>16.383333333333209</c:v>
                </c:pt>
                <c:pt idx="9">
                  <c:v>16.399999999999999</c:v>
                </c:pt>
                <c:pt idx="10">
                  <c:v>16.416666666666668</c:v>
                </c:pt>
                <c:pt idx="11">
                  <c:v>16.433333333333216</c:v>
                </c:pt>
                <c:pt idx="12">
                  <c:v>16.45</c:v>
                </c:pt>
                <c:pt idx="13">
                  <c:v>16.466666666666629</c:v>
                </c:pt>
                <c:pt idx="14">
                  <c:v>16.483333333333174</c:v>
                </c:pt>
                <c:pt idx="15">
                  <c:v>16.5</c:v>
                </c:pt>
                <c:pt idx="16">
                  <c:v>16.516666666666691</c:v>
                </c:pt>
                <c:pt idx="17">
                  <c:v>16.533333333333236</c:v>
                </c:pt>
                <c:pt idx="18">
                  <c:v>16.55</c:v>
                </c:pt>
                <c:pt idx="19">
                  <c:v>16.566666666666666</c:v>
                </c:pt>
                <c:pt idx="20">
                  <c:v>16.583333333333194</c:v>
                </c:pt>
                <c:pt idx="21">
                  <c:v>16.600000000000001</c:v>
                </c:pt>
                <c:pt idx="22">
                  <c:v>16.610000000000031</c:v>
                </c:pt>
                <c:pt idx="23">
                  <c:v>16.616666666666717</c:v>
                </c:pt>
                <c:pt idx="24">
                  <c:v>16.633333333333265</c:v>
                </c:pt>
                <c:pt idx="25">
                  <c:v>16.649999999999999</c:v>
                </c:pt>
                <c:pt idx="26">
                  <c:v>16.666666666666668</c:v>
                </c:pt>
                <c:pt idx="27">
                  <c:v>16.683333333333216</c:v>
                </c:pt>
                <c:pt idx="28">
                  <c:v>16.7</c:v>
                </c:pt>
                <c:pt idx="29">
                  <c:v>16.716666666666665</c:v>
                </c:pt>
                <c:pt idx="30">
                  <c:v>16.733333333333224</c:v>
                </c:pt>
                <c:pt idx="31">
                  <c:v>16.75</c:v>
                </c:pt>
              </c:numCache>
            </c:numRef>
          </c:yVal>
        </c:ser>
        <c:axId val="101421440"/>
        <c:axId val="101441920"/>
      </c:scatterChart>
      <c:valAx>
        <c:axId val="101421440"/>
        <c:scaling>
          <c:orientation val="minMax"/>
          <c:max val="15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(s)</a:t>
                </a:r>
                <a:r>
                  <a:rPr lang="en-US" baseline="0" dirty="0" smtClean="0"/>
                  <a:t>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8430947969739196"/>
              <c:y val="0.84453689122192843"/>
            </c:manualLayout>
          </c:layout>
        </c:title>
        <c:numFmt formatCode="#,##0;\-#,##0" sourceLinked="0"/>
        <c:majorTickMark val="none"/>
        <c:tickLblPos val="nextTo"/>
        <c:crossAx val="101441920"/>
        <c:crosses val="autoZero"/>
        <c:crossBetween val="midCat"/>
      </c:valAx>
      <c:valAx>
        <c:axId val="101441920"/>
        <c:scaling>
          <c:orientation val="minMax"/>
          <c:min val="16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Voltage (V)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7156862745098107E-2"/>
              <c:y val="0.32767949839603477"/>
            </c:manualLayout>
          </c:layout>
        </c:title>
        <c:numFmt formatCode="General" sourceLinked="1"/>
        <c:majorTickMark val="none"/>
        <c:tickLblPos val="nextTo"/>
        <c:crossAx val="101421440"/>
        <c:crosses val="autoZero"/>
        <c:crossBetween val="midCat"/>
        <c:majorUnit val="0.5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Low Voltage Disconnect</a:t>
            </a:r>
            <a:endParaRPr lang="en-US" dirty="0"/>
          </a:p>
        </c:rich>
      </c:tx>
      <c:layout>
        <c:manualLayout>
          <c:xMode val="edge"/>
          <c:yMode val="edge"/>
          <c:x val="0.27318537803742282"/>
          <c:y val="2.7777777777778043E-2"/>
        </c:manualLayout>
      </c:layout>
    </c:title>
    <c:plotArea>
      <c:layout>
        <c:manualLayout>
          <c:layoutTarget val="inner"/>
          <c:xMode val="edge"/>
          <c:yMode val="edge"/>
          <c:x val="0.19296333926001191"/>
          <c:y val="0.23774314668999819"/>
          <c:w val="0.75114088561510828"/>
          <c:h val="0.48609543598716831"/>
        </c:manualLayout>
      </c:layout>
      <c:scatterChart>
        <c:scatterStyle val="smoothMarker"/>
        <c:ser>
          <c:idx val="6"/>
          <c:order val="0"/>
          <c:tx>
            <c:strRef>
              <c:f>Sheet1!$B$1</c:f>
              <c:strCache>
                <c:ptCount val="1"/>
                <c:pt idx="0">
                  <c:v>Power Out</c:v>
                </c:pt>
              </c:strCache>
            </c:strRef>
          </c:tx>
          <c:spPr>
            <a:ln w="254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  <c:pt idx="0">
                  <c:v>10.6</c:v>
                </c:pt>
                <c:pt idx="1">
                  <c:v>10.58</c:v>
                </c:pt>
                <c:pt idx="2">
                  <c:v>10.56</c:v>
                </c:pt>
                <c:pt idx="3">
                  <c:v>10.54</c:v>
                </c:pt>
                <c:pt idx="4">
                  <c:v>10.52</c:v>
                </c:pt>
                <c:pt idx="5">
                  <c:v>10.5</c:v>
                </c:pt>
                <c:pt idx="6">
                  <c:v>10.48</c:v>
                </c:pt>
                <c:pt idx="7">
                  <c:v>10.460000000000004</c:v>
                </c:pt>
                <c:pt idx="8">
                  <c:v>10.44</c:v>
                </c:pt>
                <c:pt idx="9">
                  <c:v>10.42</c:v>
                </c:pt>
                <c:pt idx="10">
                  <c:v>10.4</c:v>
                </c:pt>
                <c:pt idx="11">
                  <c:v>10.380000000000004</c:v>
                </c:pt>
                <c:pt idx="12">
                  <c:v>10.360000000000024</c:v>
                </c:pt>
                <c:pt idx="13">
                  <c:v>10.34</c:v>
                </c:pt>
                <c:pt idx="14">
                  <c:v>10.32</c:v>
                </c:pt>
                <c:pt idx="15">
                  <c:v>10.3</c:v>
                </c:pt>
                <c:pt idx="16">
                  <c:v>10.28</c:v>
                </c:pt>
                <c:pt idx="17">
                  <c:v>10.26</c:v>
                </c:pt>
                <c:pt idx="18">
                  <c:v>10.239999999999998</c:v>
                </c:pt>
                <c:pt idx="19">
                  <c:v>10.220000000000001</c:v>
                </c:pt>
                <c:pt idx="20">
                  <c:v>10.200000000000001</c:v>
                </c:pt>
                <c:pt idx="21">
                  <c:v>10.18</c:v>
                </c:pt>
                <c:pt idx="22">
                  <c:v>10.16</c:v>
                </c:pt>
                <c:pt idx="23">
                  <c:v>10.14</c:v>
                </c:pt>
                <c:pt idx="24">
                  <c:v>10.120000000000001</c:v>
                </c:pt>
                <c:pt idx="25">
                  <c:v>10.1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yVal>
        </c:ser>
        <c:ser>
          <c:idx val="7"/>
          <c:order val="1"/>
          <c:tx>
            <c:strRef>
              <c:f>Sheet1!$C$1</c:f>
              <c:strCache>
                <c:ptCount val="1"/>
                <c:pt idx="0">
                  <c:v>Power In</c:v>
                </c:pt>
              </c:strCache>
            </c:strRef>
          </c:tx>
          <c:spPr>
            <a:ln w="25400" cap="rnd">
              <a:solidFill>
                <a:srgbClr val="C00000"/>
              </a:solidFill>
              <a:round/>
            </a:ln>
          </c:spPr>
          <c:marker>
            <c:symbol val="none"/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</c:numCache>
            </c:numRef>
          </c:xVal>
          <c:yVal>
            <c:numRef>
              <c:f>Sheet1!$C$2:$C$32</c:f>
              <c:numCache>
                <c:formatCode>General</c:formatCode>
                <c:ptCount val="31"/>
                <c:pt idx="0">
                  <c:v>10.6</c:v>
                </c:pt>
                <c:pt idx="1">
                  <c:v>10.58</c:v>
                </c:pt>
                <c:pt idx="2">
                  <c:v>10.56</c:v>
                </c:pt>
                <c:pt idx="3">
                  <c:v>10.54</c:v>
                </c:pt>
                <c:pt idx="4">
                  <c:v>10.52</c:v>
                </c:pt>
                <c:pt idx="5">
                  <c:v>10.5</c:v>
                </c:pt>
                <c:pt idx="6">
                  <c:v>10.48</c:v>
                </c:pt>
                <c:pt idx="7">
                  <c:v>10.460000000000004</c:v>
                </c:pt>
                <c:pt idx="8">
                  <c:v>10.44</c:v>
                </c:pt>
                <c:pt idx="9">
                  <c:v>10.42</c:v>
                </c:pt>
                <c:pt idx="10">
                  <c:v>10.4</c:v>
                </c:pt>
                <c:pt idx="11">
                  <c:v>10.380000000000004</c:v>
                </c:pt>
                <c:pt idx="12">
                  <c:v>10.360000000000024</c:v>
                </c:pt>
                <c:pt idx="13">
                  <c:v>10.34</c:v>
                </c:pt>
                <c:pt idx="14">
                  <c:v>10.32</c:v>
                </c:pt>
                <c:pt idx="15">
                  <c:v>10.3</c:v>
                </c:pt>
                <c:pt idx="16">
                  <c:v>10.28</c:v>
                </c:pt>
                <c:pt idx="17">
                  <c:v>10.26</c:v>
                </c:pt>
                <c:pt idx="18">
                  <c:v>10.239999999999998</c:v>
                </c:pt>
                <c:pt idx="19">
                  <c:v>10.220000000000001</c:v>
                </c:pt>
                <c:pt idx="20">
                  <c:v>10.200000000000001</c:v>
                </c:pt>
                <c:pt idx="21">
                  <c:v>10.18</c:v>
                </c:pt>
                <c:pt idx="22">
                  <c:v>10.16</c:v>
                </c:pt>
                <c:pt idx="23">
                  <c:v>10.14</c:v>
                </c:pt>
                <c:pt idx="24">
                  <c:v>10.120000000000001</c:v>
                </c:pt>
                <c:pt idx="25">
                  <c:v>10.1</c:v>
                </c:pt>
                <c:pt idx="26">
                  <c:v>10.1</c:v>
                </c:pt>
                <c:pt idx="27">
                  <c:v>10.1</c:v>
                </c:pt>
                <c:pt idx="28">
                  <c:v>10.1</c:v>
                </c:pt>
                <c:pt idx="29">
                  <c:v>10.1</c:v>
                </c:pt>
                <c:pt idx="30">
                  <c:v>10.1</c:v>
                </c:pt>
              </c:numCache>
            </c:numRef>
          </c:yVal>
        </c:ser>
        <c:axId val="103424384"/>
        <c:axId val="103426688"/>
      </c:scatterChart>
      <c:valAx>
        <c:axId val="103424384"/>
        <c:scaling>
          <c:orientation val="minMax"/>
          <c:max val="15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(s)</a:t>
                </a:r>
                <a:r>
                  <a:rPr lang="en-US" baseline="0" dirty="0" smtClean="0"/>
                  <a:t>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9184906234546938"/>
              <c:y val="0.82510400262467543"/>
            </c:manualLayout>
          </c:layout>
        </c:title>
        <c:numFmt formatCode="#,##0" sourceLinked="0"/>
        <c:majorTickMark val="none"/>
        <c:tickLblPos val="nextTo"/>
        <c:crossAx val="103426688"/>
        <c:crosses val="autoZero"/>
        <c:crossBetween val="midCat"/>
      </c:valAx>
      <c:valAx>
        <c:axId val="103426688"/>
        <c:scaling>
          <c:orientation val="minMax"/>
          <c:max val="11"/>
          <c:min val="9.5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Voltage (V)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761116816919624E-2"/>
              <c:y val="0.31791568241469953"/>
            </c:manualLayout>
          </c:layout>
        </c:title>
        <c:numFmt formatCode="General" sourceLinked="1"/>
        <c:majorTickMark val="none"/>
        <c:tickLblPos val="nextTo"/>
        <c:crossAx val="103424384"/>
        <c:crosses val="autoZero"/>
        <c:crossBetween val="midCat"/>
        <c:majorUnit val="0.5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0.60656</cdr:x>
      <cdr:y>0.25</cdr:y>
    </cdr:from>
    <cdr:to>
      <cdr:x>0.68852</cdr:x>
      <cdr:y>0.33333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819400" y="685800"/>
          <a:ext cx="381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3s</a:t>
          </a:r>
          <a:endParaRPr lang="en-US" dirty="0"/>
        </a:p>
      </cdr:txBody>
    </cdr:sp>
  </cdr:relSizeAnchor>
  <cdr:relSizeAnchor xmlns:cdr="http://schemas.openxmlformats.org/drawingml/2006/chartDrawing">
    <cdr:from>
      <cdr:x>0.55738</cdr:x>
      <cdr:y>0.25</cdr:y>
    </cdr:from>
    <cdr:to>
      <cdr:x>0.55738</cdr:x>
      <cdr:y>0.75</cdr:y>
    </cdr:to>
    <cdr:sp macro="" textlink="">
      <cdr:nvSpPr>
        <cdr:cNvPr id="11" name="Straight Connector 10"/>
        <cdr:cNvSpPr/>
      </cdr:nvSpPr>
      <cdr:spPr>
        <a:xfrm xmlns:a="http://schemas.openxmlformats.org/drawingml/2006/main" rot="5400000">
          <a:off x="1905000" y="1371600"/>
          <a:ext cx="1371600" cy="0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0.55882</cdr:x>
      <cdr:y>0.28889</cdr:y>
    </cdr:from>
    <cdr:to>
      <cdr:x>0.62439</cdr:x>
      <cdr:y>0.28946</cdr:y>
    </cdr:to>
    <cdr:sp macro="" textlink="">
      <cdr:nvSpPr>
        <cdr:cNvPr id="19" name="Straight Arrow Connector 18"/>
        <cdr:cNvSpPr/>
      </cdr:nvSpPr>
      <cdr:spPr>
        <a:xfrm xmlns:a="http://schemas.openxmlformats.org/drawingml/2006/main" rot="10800000">
          <a:off x="2895600" y="990600"/>
          <a:ext cx="339758" cy="195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0.72131</cdr:x>
      <cdr:y>0.25</cdr:y>
    </cdr:from>
    <cdr:to>
      <cdr:x>0.72131</cdr:x>
      <cdr:y>0.75</cdr:y>
    </cdr:to>
    <cdr:sp macro="" textlink="">
      <cdr:nvSpPr>
        <cdr:cNvPr id="23" name="Straight Connector 22"/>
        <cdr:cNvSpPr/>
      </cdr:nvSpPr>
      <cdr:spPr>
        <a:xfrm xmlns:a="http://schemas.openxmlformats.org/drawingml/2006/main" rot="5400000">
          <a:off x="2666999" y="1371600"/>
          <a:ext cx="1371602" cy="2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0.64706</cdr:x>
      <cdr:y>0.28889</cdr:y>
    </cdr:from>
    <cdr:to>
      <cdr:x>0.72059</cdr:x>
      <cdr:y>0.28935</cdr:y>
    </cdr:to>
    <cdr:sp macro="" textlink="">
      <cdr:nvSpPr>
        <cdr:cNvPr id="10" name="Straight Arrow Connector 9"/>
        <cdr:cNvSpPr/>
      </cdr:nvSpPr>
      <cdr:spPr>
        <a:xfrm xmlns:a="http://schemas.openxmlformats.org/drawingml/2006/main">
          <a:off x="3352800" y="990600"/>
          <a:ext cx="381000" cy="158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0.53623</cdr:x>
      <cdr:y>0.225</cdr:y>
    </cdr:from>
    <cdr:to>
      <cdr:x>0.61957</cdr:x>
      <cdr:y>0.33611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19400" y="685800"/>
          <a:ext cx="438186" cy="3386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10s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0.81159</cdr:x>
      <cdr:y>0.25</cdr:y>
    </cdr:from>
    <cdr:to>
      <cdr:x>0.81159</cdr:x>
      <cdr:y>0.725</cdr:y>
    </cdr:to>
    <cdr:sp macro="" textlink="">
      <cdr:nvSpPr>
        <cdr:cNvPr id="9" name="Straight Connector 8"/>
        <cdr:cNvSpPr/>
      </cdr:nvSpPr>
      <cdr:spPr>
        <a:xfrm xmlns:a="http://schemas.openxmlformats.org/drawingml/2006/main" rot="5400000" flipH="1" flipV="1">
          <a:off x="3543302" y="1485900"/>
          <a:ext cx="1447800" cy="0"/>
        </a:xfrm>
        <a:prstGeom xmlns:a="http://schemas.openxmlformats.org/drawingml/2006/main" prst="line">
          <a:avLst/>
        </a:prstGeom>
        <a:ln xmlns:a="http://schemas.openxmlformats.org/drawingml/2006/main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0.31884</cdr:x>
      <cdr:y>0.275</cdr:y>
    </cdr:from>
    <cdr:to>
      <cdr:x>0.55072</cdr:x>
      <cdr:y>0.27552</cdr:y>
    </cdr:to>
    <cdr:sp macro="" textlink="">
      <cdr:nvSpPr>
        <cdr:cNvPr id="16" name="Straight Arrow Connector 15"/>
        <cdr:cNvSpPr/>
      </cdr:nvSpPr>
      <cdr:spPr>
        <a:xfrm xmlns:a="http://schemas.openxmlformats.org/drawingml/2006/main" rot="10800000">
          <a:off x="1676400" y="838199"/>
          <a:ext cx="1219200" cy="158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0.5942</cdr:x>
      <cdr:y>0.275</cdr:y>
    </cdr:from>
    <cdr:to>
      <cdr:x>0.7971</cdr:x>
      <cdr:y>0.27552</cdr:y>
    </cdr:to>
    <cdr:sp macro="" textlink="">
      <cdr:nvSpPr>
        <cdr:cNvPr id="18" name="Straight Arrow Connector 17"/>
        <cdr:cNvSpPr/>
      </cdr:nvSpPr>
      <cdr:spPr>
        <a:xfrm xmlns:a="http://schemas.openxmlformats.org/drawingml/2006/main">
          <a:off x="3124200" y="838200"/>
          <a:ext cx="1066800" cy="158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0.30645</cdr:x>
      <cdr:y>0.25</cdr:y>
    </cdr:from>
    <cdr:to>
      <cdr:x>0.30645</cdr:x>
      <cdr:y>0.72222</cdr:y>
    </cdr:to>
    <cdr:sp macro="" textlink="">
      <cdr:nvSpPr>
        <cdr:cNvPr id="12" name="Straight Connector 11"/>
        <cdr:cNvSpPr/>
      </cdr:nvSpPr>
      <cdr:spPr>
        <a:xfrm xmlns:a="http://schemas.openxmlformats.org/drawingml/2006/main" rot="5400000" flipH="1" flipV="1">
          <a:off x="800100" y="1333500"/>
          <a:ext cx="1295400" cy="0"/>
        </a:xfrm>
        <a:prstGeom xmlns:a="http://schemas.openxmlformats.org/drawingml/2006/main" prst="line">
          <a:avLst/>
        </a:prstGeom>
        <a:ln xmlns:a="http://schemas.openxmlformats.org/drawingml/2006/main" w="3175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0.24638</cdr:x>
      <cdr:y>0.4</cdr:y>
    </cdr:from>
    <cdr:to>
      <cdr:x>0.30435</cdr:x>
      <cdr:y>0.725</cdr:y>
    </cdr:to>
    <cdr:sp macro="" textlink="">
      <cdr:nvSpPr>
        <cdr:cNvPr id="8" name="Straight Arrow Connector 7"/>
        <cdr:cNvSpPr/>
      </cdr:nvSpPr>
      <cdr:spPr>
        <a:xfrm xmlns:a="http://schemas.openxmlformats.org/drawingml/2006/main" rot="5400000" flipH="1" flipV="1">
          <a:off x="1295400" y="1219200"/>
          <a:ext cx="304800" cy="9906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sys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0.71014</cdr:x>
      <cdr:y>0.525</cdr:y>
    </cdr:from>
    <cdr:to>
      <cdr:x>0.7971</cdr:x>
      <cdr:y>0.65</cdr:y>
    </cdr:to>
    <cdr:sp macro="" textlink="">
      <cdr:nvSpPr>
        <cdr:cNvPr id="10" name="Straight Arrow Connector 9"/>
        <cdr:cNvSpPr/>
      </cdr:nvSpPr>
      <cdr:spPr>
        <a:xfrm xmlns:a="http://schemas.openxmlformats.org/drawingml/2006/main" rot="5400000" flipH="1" flipV="1">
          <a:off x="3771897" y="1562103"/>
          <a:ext cx="381000" cy="45719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tx1"/>
          </a:solidFill>
          <a:prstDash val="sysDash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77B75-0A08-419E-B840-98AFFF689C9D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25942-D4E2-4BDF-AB7E-DCA78E122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942-D4E2-4BDF-AB7E-DCA78E122A4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1ED-E0F6-4DC9-8068-A77E5882E868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14CE-5FF7-4788-B2D7-4C20E2EA384A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BB02A-F516-48A7-BCB4-D2B8B6BC1DE4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92C2E-9C82-48F3-B594-44B86AE3992C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01CA-761D-48F7-9A62-6BB25F24EF63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2E427-B632-4387-9CDF-78AC6E1448C8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EE5-688F-42C3-9F63-22A7E4E5D8CC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DD4A0-06AC-4F72-ADCA-539625B6FC9C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9621-AD8F-4C93-B9F5-C1E36BC468E2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0F807-69E9-4EC8-A3E1-90BA04C9E5B6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1464-74BE-4CEF-81A9-B0F4DA44294A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7CCB5-5A41-4C76-9747-93343D1D077F}" type="datetime1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6A2F4-AD65-4994-AF97-C35A22AE4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MR-30b.JPG"/>
          <p:cNvPicPr>
            <a:picLocks noChangeAspect="1"/>
          </p:cNvPicPr>
          <p:nvPr/>
        </p:nvPicPr>
        <p:blipFill>
          <a:blip r:embed="rId3" cstate="print"/>
          <a:srcRect l="5000" t="41904" r="45000" b="6821"/>
          <a:stretch>
            <a:fillRect/>
          </a:stretch>
        </p:blipFill>
        <p:spPr>
          <a:xfrm>
            <a:off x="2743200" y="3528060"/>
            <a:ext cx="5257800" cy="3329940"/>
          </a:xfrm>
          <a:prstGeom prst="rect">
            <a:avLst/>
          </a:prstGeom>
        </p:spPr>
      </p:pic>
      <p:pic>
        <p:nvPicPr>
          <p:cNvPr id="4" name="Picture 4" descr="Newmar 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2000"/>
            <a:ext cx="91440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TMR-30N</a:t>
            </a:r>
            <a:br>
              <a:rPr lang="en-US" dirty="0" smtClean="0"/>
            </a:br>
            <a:r>
              <a:rPr lang="en-US" dirty="0" smtClean="0"/>
              <a:t>Power Timer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609600"/>
          </a:xfrm>
        </p:spPr>
        <p:txBody>
          <a:bodyPr/>
          <a:lstStyle/>
          <a:p>
            <a:r>
              <a:rPr lang="en-US" dirty="0" smtClean="0"/>
              <a:t>Operation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MR-30b.JPG"/>
          <p:cNvPicPr>
            <a:picLocks noChangeAspect="1"/>
          </p:cNvPicPr>
          <p:nvPr/>
        </p:nvPicPr>
        <p:blipFill>
          <a:blip r:embed="rId3" cstate="print"/>
          <a:srcRect l="5000" t="41904" r="45000" b="6821"/>
          <a:stretch>
            <a:fillRect/>
          </a:stretch>
        </p:blipFill>
        <p:spPr>
          <a:xfrm>
            <a:off x="4572000" y="3810000"/>
            <a:ext cx="4572000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Design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33800"/>
          </a:xfrm>
        </p:spPr>
        <p:txBody>
          <a:bodyPr>
            <a:normAutofit/>
          </a:bodyPr>
          <a:lstStyle/>
          <a:p>
            <a:r>
              <a:rPr lang="en-US" sz="2800" dirty="0"/>
              <a:t>Waterproof timeout setting switches.</a:t>
            </a:r>
          </a:p>
          <a:p>
            <a:r>
              <a:rPr lang="en-US" sz="2800" dirty="0"/>
              <a:t>Designed to withstand engine compartment vibration and perform in demanding emergency vehicle applications.</a:t>
            </a:r>
          </a:p>
          <a:p>
            <a:r>
              <a:rPr lang="en-US" sz="2800" dirty="0"/>
              <a:t>Powder coated steel with epoxy potted components</a:t>
            </a:r>
          </a:p>
          <a:p>
            <a:r>
              <a:rPr lang="en-US" sz="2800" dirty="0"/>
              <a:t>Operating </a:t>
            </a:r>
            <a:r>
              <a:rPr lang="en-US" sz="2800" dirty="0" smtClean="0"/>
              <a:t>Temp: -4</a:t>
            </a:r>
            <a:r>
              <a:rPr lang="en-US" sz="2800" baseline="50000" dirty="0" smtClean="0"/>
              <a:t>o</a:t>
            </a:r>
            <a:r>
              <a:rPr lang="en-US" sz="2800" dirty="0" smtClean="0"/>
              <a:t>F to 176</a:t>
            </a:r>
            <a:r>
              <a:rPr lang="en-US" sz="2800" baseline="50000" dirty="0" smtClean="0"/>
              <a:t>o</a:t>
            </a:r>
            <a:r>
              <a:rPr lang="en-US" sz="2800" dirty="0" smtClean="0"/>
              <a:t>F</a:t>
            </a:r>
          </a:p>
          <a:p>
            <a:r>
              <a:rPr lang="en-US" sz="2800" dirty="0" smtClean="0"/>
              <a:t>Low standby current: 13mA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51816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Dimensions (Inches)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(lbs)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TMR-30N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Operations /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Prevents discharge of vehicle batteries when vehicle electronics are left on.</a:t>
            </a:r>
          </a:p>
          <a:p>
            <a:r>
              <a:rPr lang="en-US" sz="2700" dirty="0" smtClean="0"/>
              <a:t>In autosense mode (ignition sense wire disconnected) the timer senses the engine running and provides power to equipment. When the engine stops </a:t>
            </a:r>
            <a:r>
              <a:rPr lang="en-US" sz="2700" smtClean="0"/>
              <a:t>the </a:t>
            </a:r>
            <a:r>
              <a:rPr lang="en-US" sz="2700" smtClean="0"/>
              <a:t/>
            </a:r>
            <a:br>
              <a:rPr lang="en-US" sz="2700" smtClean="0"/>
            </a:br>
            <a:r>
              <a:rPr lang="en-US" sz="2700" smtClean="0"/>
              <a:t>TMR-30N </a:t>
            </a:r>
            <a:r>
              <a:rPr lang="en-US" sz="2700" dirty="0" smtClean="0"/>
              <a:t>begins the preset countdown to disconnect loads from the battery.</a:t>
            </a:r>
          </a:p>
          <a:p>
            <a:r>
              <a:rPr lang="en-US" sz="2700" dirty="0"/>
              <a:t>C</a:t>
            </a:r>
            <a:r>
              <a:rPr lang="en-US" sz="2700" dirty="0" smtClean="0"/>
              <a:t>ompact size </a:t>
            </a:r>
            <a:r>
              <a:rPr lang="en-US" sz="2700" dirty="0"/>
              <a:t>for easy installation in </a:t>
            </a:r>
            <a:r>
              <a:rPr lang="en-US" sz="2700" dirty="0" smtClean="0"/>
              <a:t>consoles:</a:t>
            </a:r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\\Marketingdept\eric_share\Eric\TMR-30N\tmr-30n 1 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610" y="3505200"/>
            <a:ext cx="4566390" cy="281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Ease of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Simple </a:t>
            </a:r>
            <a:r>
              <a:rPr lang="en-US" sz="2800" dirty="0" smtClean="0"/>
              <a:t>installation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Power in from </a:t>
            </a:r>
            <a:r>
              <a:rPr lang="en-US" sz="2400" dirty="0" smtClean="0"/>
              <a:t>battery	</a:t>
            </a:r>
          </a:p>
          <a:p>
            <a:pPr lvl="1">
              <a:buNone/>
            </a:pPr>
            <a:r>
              <a:rPr lang="en-US" sz="2400" dirty="0" smtClean="0"/>
              <a:t>	(30A fuse </a:t>
            </a:r>
            <a:r>
              <a:rPr lang="en-US" sz="2400" dirty="0"/>
              <a:t>provided)</a:t>
            </a:r>
          </a:p>
          <a:p>
            <a:pPr lvl="1"/>
            <a:r>
              <a:rPr lang="en-US" sz="2400" dirty="0"/>
              <a:t>Power out to loads</a:t>
            </a:r>
          </a:p>
          <a:p>
            <a:pPr lvl="1"/>
            <a:r>
              <a:rPr lang="en-US" sz="2400" dirty="0"/>
              <a:t>Chassis ground</a:t>
            </a:r>
          </a:p>
          <a:p>
            <a:r>
              <a:rPr lang="en-US" sz="2800" dirty="0" smtClean="0"/>
              <a:t>After </a:t>
            </a:r>
            <a:r>
              <a:rPr lang="en-US" sz="2800" dirty="0"/>
              <a:t>power off </a:t>
            </a:r>
            <a:r>
              <a:rPr lang="en-US" sz="2800" dirty="0" smtClean="0"/>
              <a:t>timer has activated, </a:t>
            </a:r>
            <a:r>
              <a:rPr lang="en-US" sz="2800" dirty="0"/>
              <a:t>power to auxiliary circuits is automatically restored when the engine is started.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31242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Power In from battery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53400" y="3505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Chassis Ground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23622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Ignition Sense (Optional)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24384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Power to Loads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2"/>
          </p:cNvCxnSpPr>
          <p:nvPr/>
        </p:nvCxnSpPr>
        <p:spPr>
          <a:xfrm rot="5400000">
            <a:off x="8038415" y="4495116"/>
            <a:ext cx="953871" cy="2667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rot="5400000">
            <a:off x="7281567" y="4233565"/>
            <a:ext cx="448269" cy="7619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  <a:endCxn id="3" idx="3"/>
          </p:cNvCxnSpPr>
          <p:nvPr/>
        </p:nvCxnSpPr>
        <p:spPr>
          <a:xfrm rot="16200000" flipH="1">
            <a:off x="4538365" y="3585865"/>
            <a:ext cx="714970" cy="11430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2"/>
          </p:cNvCxnSpPr>
          <p:nvPr/>
        </p:nvCxnSpPr>
        <p:spPr>
          <a:xfrm rot="5400000">
            <a:off x="5619065" y="3409266"/>
            <a:ext cx="877671" cy="228600"/>
          </a:xfrm>
          <a:prstGeom prst="straightConnector1">
            <a:avLst/>
          </a:prstGeom>
          <a:ln w="22225">
            <a:solidFill>
              <a:srgbClr val="F1E6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Ignition Sense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Autofit/>
          </a:bodyPr>
          <a:lstStyle/>
          <a:p>
            <a:r>
              <a:rPr lang="en-US" sz="2800" dirty="0" smtClean="0"/>
              <a:t>If the ORANGE wire is connected to a circuit that is hot when the ignition switch is on, your equipment will come on immediately with the ignition. </a:t>
            </a:r>
          </a:p>
          <a:p>
            <a:r>
              <a:rPr lang="en-US" sz="2800" dirty="0" smtClean="0"/>
              <a:t>This configuration is recommended for emergency service vehicles to guarantee equipment operation in critical situations.</a:t>
            </a:r>
          </a:p>
          <a:p>
            <a:r>
              <a:rPr lang="en-US" sz="2800" dirty="0" smtClean="0"/>
              <a:t>Upon turning the ignition switch off the TMR-30N countdown sequence will begin.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Easily Programmable Disconnect Time Limit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600" dirty="0"/>
              <a:t>15min to 8hr programmable dip </a:t>
            </a:r>
            <a:r>
              <a:rPr lang="en-US" sz="2600" dirty="0" smtClean="0"/>
              <a:t>switch</a:t>
            </a:r>
            <a:endParaRPr lang="en-US" sz="26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600" dirty="0"/>
              <a:t>Ability to match your auxiliary load use to battery </a:t>
            </a:r>
            <a:r>
              <a:rPr lang="en-US" sz="2600" dirty="0" smtClean="0"/>
              <a:t>capacity</a:t>
            </a:r>
            <a:endParaRPr lang="en-US" sz="26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600" dirty="0"/>
              <a:t>Ensures maximum run time while saving reserve for engine start.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0" y="1524000"/>
          <a:ext cx="42672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</a:tblGrid>
              <a:tr h="332014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DIP Switch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Setting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 min.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 min.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 min.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 min.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 min.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 min.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Off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2014"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cap="all" baseline="0" dirty="0" smtClean="0"/>
                        <a:t>On</a:t>
                      </a:r>
                      <a:endParaRPr lang="en-US" cap="all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hr.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The TMR-30N can be integrated with any vehicle electronics.</a:t>
            </a:r>
          </a:p>
          <a:p>
            <a:r>
              <a:rPr lang="en-US" sz="2400" dirty="0" smtClean="0"/>
              <a:t>Step 1: Select and set the desired time out interval  based on intended use of vehicle accessories while engine is off.</a:t>
            </a:r>
          </a:p>
          <a:p>
            <a:pPr lvl="1"/>
            <a:r>
              <a:rPr lang="en-US" sz="2000" dirty="0" smtClean="0"/>
              <a:t>Factors to consider are total load, battery capacity, and maximum depth of discharge necessary to ensure excess power to restart the engine.</a:t>
            </a:r>
          </a:p>
          <a:p>
            <a:r>
              <a:rPr lang="en-US" sz="2400" dirty="0" smtClean="0"/>
              <a:t>Step 2: Test the time out sequence and vehicle battery condition at set timeout duration.</a:t>
            </a:r>
          </a:p>
          <a:p>
            <a:pPr lvl="1"/>
            <a:r>
              <a:rPr lang="en-US" sz="2000" dirty="0" smtClean="0"/>
              <a:t>Adjust timer duration if necessary. </a:t>
            </a:r>
          </a:p>
          <a:p>
            <a:pPr lvl="2"/>
            <a:r>
              <a:rPr lang="en-US" sz="1600" dirty="0" smtClean="0"/>
              <a:t>Note: extended time out  periods may  fully discharge vehicle battery , so some experimentation may be necessary for your particular vehicle loads and battery capacity.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Picture 9" descr="DIPSwitch.GIF"/>
          <p:cNvPicPr>
            <a:picLocks noChangeAspect="1"/>
          </p:cNvPicPr>
          <p:nvPr/>
        </p:nvPicPr>
        <p:blipFill>
          <a:blip r:embed="rId3" cstate="print"/>
          <a:srcRect l="19858" t="14286" r="26241" b="19047"/>
          <a:stretch>
            <a:fillRect/>
          </a:stretch>
        </p:blipFill>
        <p:spPr>
          <a:xfrm>
            <a:off x="6172200" y="5334000"/>
            <a:ext cx="1447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MR30N diagram.JPG"/>
          <p:cNvPicPr>
            <a:picLocks noChangeAspect="1"/>
          </p:cNvPicPr>
          <p:nvPr/>
        </p:nvPicPr>
        <p:blipFill>
          <a:blip r:embed="rId3" cstate="print"/>
          <a:srcRect l="30038"/>
          <a:stretch>
            <a:fillRect/>
          </a:stretch>
        </p:blipFill>
        <p:spPr>
          <a:xfrm>
            <a:off x="3886200" y="3581400"/>
            <a:ext cx="5257800" cy="2800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 Output Status Indicators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524000"/>
          <a:ext cx="35814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320"/>
                <a:gridCol w="191008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LED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Green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Output Power OK, Timer Off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Flashing</a:t>
                      </a:r>
                      <a:r>
                        <a:rPr lang="en-US" baseline="0" dirty="0" smtClean="0"/>
                        <a:t> Green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Output Power OK, Timer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Red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 Output Power, Timed Out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Flashing Red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 Output Power,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Low Voltage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91000" y="1447801"/>
            <a:ext cx="4114800" cy="129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LED’s constantly alert the user to the output status of the timer.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ehicle-Radio-YT-168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219200"/>
            <a:ext cx="3337560" cy="2223288"/>
          </a:xfrm>
          <a:prstGeom prst="rect">
            <a:avLst/>
          </a:prstGeom>
        </p:spPr>
      </p:pic>
      <p:pic>
        <p:nvPicPr>
          <p:cNvPr id="4" name="Picture 14" descr="cf-19_swive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0850"/>
            <a:ext cx="2991853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Current 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800599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30 amp rating allows multiple auxiliary loads / circuits to be powered at once.</a:t>
            </a:r>
          </a:p>
          <a:p>
            <a:pPr lvl="1"/>
            <a:r>
              <a:rPr lang="en-US" dirty="0" smtClean="0"/>
              <a:t>Radios</a:t>
            </a:r>
          </a:p>
          <a:p>
            <a:pPr lvl="1"/>
            <a:r>
              <a:rPr lang="en-US" dirty="0" smtClean="0"/>
              <a:t>MDT</a:t>
            </a:r>
          </a:p>
          <a:p>
            <a:pPr lvl="1"/>
            <a:r>
              <a:rPr lang="en-US" dirty="0" smtClean="0"/>
              <a:t>Panasonic </a:t>
            </a:r>
            <a:r>
              <a:rPr lang="en-US" dirty="0" err="1" smtClean="0"/>
              <a:t>Toughbook</a:t>
            </a:r>
            <a:endParaRPr lang="en-US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Allows many critical electronics to be left on during emergency calls without running the </a:t>
            </a:r>
            <a:r>
              <a:rPr lang="en-US" dirty="0" smtClean="0"/>
              <a:t>engine and preserves the battery for restart.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and Low Voltage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1828800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Low voltage disconnect below 10.5V </a:t>
            </a:r>
            <a:r>
              <a:rPr lang="en-US" dirty="0" smtClean="0"/>
              <a:t>after a </a:t>
            </a:r>
            <a:r>
              <a:rPr lang="en-US" dirty="0"/>
              <a:t>10 </a:t>
            </a:r>
            <a:r>
              <a:rPr lang="en-US" dirty="0" smtClean="0"/>
              <a:t>second delay to avoid nuisance tripping.</a:t>
            </a:r>
          </a:p>
          <a:p>
            <a:pPr marL="342900" lvl="1" indent="-342900">
              <a:buNone/>
            </a:pPr>
            <a:endParaRPr lang="en-US" dirty="0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0" y="3429000"/>
          <a:ext cx="5181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886200" y="1143000"/>
          <a:ext cx="5257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486400" y="4572000"/>
            <a:ext cx="33528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voltage disconnect activates above 16.5V for 3 seconds.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410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 to Loads</a:t>
            </a:r>
            <a:endParaRPr lang="en-US" sz="1400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rot="10800000">
            <a:off x="3733800" y="5486400"/>
            <a:ext cx="838200" cy="185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24400" y="39624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Vehicle Voltage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4419600" y="43434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0" y="1905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Vehicle Voltage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153400" y="38862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 to Loads</a:t>
            </a:r>
            <a:endParaRPr lang="en-US" sz="1400" dirty="0"/>
          </a:p>
        </p:txBody>
      </p:sp>
      <p:cxnSp>
        <p:nvCxnSpPr>
          <p:cNvPr id="22" name="Straight Arrow Connector 21"/>
          <p:cNvCxnSpPr>
            <a:stCxn id="16" idx="1"/>
          </p:cNvCxnSpPr>
          <p:nvPr/>
        </p:nvCxnSpPr>
        <p:spPr>
          <a:xfrm rot="10800000" flipV="1">
            <a:off x="7848600" y="2166610"/>
            <a:ext cx="533400" cy="500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8" idx="0"/>
          </p:cNvCxnSpPr>
          <p:nvPr/>
        </p:nvCxnSpPr>
        <p:spPr>
          <a:xfrm rot="16200000" flipV="1">
            <a:off x="8020050" y="3333750"/>
            <a:ext cx="762000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6A2F4-AD65-4994-AF97-C35A22AE4C30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19" name="Straight Arrow Connector 18"/>
          <p:cNvCxnSpPr>
            <a:stCxn id="25" idx="0"/>
          </p:cNvCxnSpPr>
          <p:nvPr/>
        </p:nvCxnSpPr>
        <p:spPr>
          <a:xfrm rot="5400000" flipH="1" flipV="1">
            <a:off x="2266950" y="4933950"/>
            <a:ext cx="381000" cy="8763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95400" y="5562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High Voltage Sense Point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953000" y="3276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Low voltage cut-off sense point</a:t>
            </a:r>
            <a:endParaRPr lang="en-US" sz="1200" dirty="0"/>
          </a:p>
        </p:txBody>
      </p:sp>
      <p:cxnSp>
        <p:nvCxnSpPr>
          <p:cNvPr id="20" name="Straight Arrow Connector 19"/>
          <p:cNvCxnSpPr>
            <a:stCxn id="26" idx="1"/>
          </p:cNvCxnSpPr>
          <p:nvPr/>
        </p:nvCxnSpPr>
        <p:spPr>
          <a:xfrm rot="10800000">
            <a:off x="3733800" y="4953001"/>
            <a:ext cx="533400" cy="154633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0" y="4876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High Voltage Disconnect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9400" y="2895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Low voltage disconnect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526</Words>
  <Application>Microsoft Office PowerPoint</Application>
  <PresentationFormat>On-screen Show (4:3)</PresentationFormat>
  <Paragraphs>173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TMR-30N Power Timer</vt:lpstr>
      <vt:lpstr>Theory of Operations / Benefits</vt:lpstr>
      <vt:lpstr>Ease of Installation</vt:lpstr>
      <vt:lpstr>Ignition Sense Capability</vt:lpstr>
      <vt:lpstr>Easily Programmable Disconnect Time Limit</vt:lpstr>
      <vt:lpstr>Programming Example</vt:lpstr>
      <vt:lpstr>LED Output Status Indicators</vt:lpstr>
      <vt:lpstr>High Current Rating</vt:lpstr>
      <vt:lpstr>High and Low Voltage Protections</vt:lpstr>
      <vt:lpstr>Design Features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Krisak</dc:creator>
  <cp:lastModifiedBy>marketing1</cp:lastModifiedBy>
  <cp:revision>161</cp:revision>
  <dcterms:created xsi:type="dcterms:W3CDTF">2012-07-09T19:52:14Z</dcterms:created>
  <dcterms:modified xsi:type="dcterms:W3CDTF">2012-10-05T14:48:33Z</dcterms:modified>
</cp:coreProperties>
</file>