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8" r:id="rId2"/>
    <p:sldId id="269" r:id="rId3"/>
    <p:sldId id="270" r:id="rId4"/>
    <p:sldId id="277" r:id="rId5"/>
    <p:sldId id="275" r:id="rId6"/>
    <p:sldId id="285" r:id="rId7"/>
    <p:sldId id="276" r:id="rId8"/>
    <p:sldId id="278" r:id="rId9"/>
    <p:sldId id="281" r:id="rId10"/>
    <p:sldId id="263" r:id="rId11"/>
    <p:sldId id="264" r:id="rId12"/>
    <p:sldId id="261" r:id="rId13"/>
    <p:sldId id="283" r:id="rId14"/>
    <p:sldId id="284" r:id="rId15"/>
    <p:sldId id="257" r:id="rId16"/>
    <p:sldId id="286"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F15"/>
    <a:srgbClr val="83E60C"/>
    <a:srgbClr val="FCF600"/>
    <a:srgbClr val="FDEF39"/>
    <a:srgbClr val="FCD73A"/>
    <a:srgbClr val="DBD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552" y="-90"/>
      </p:cViewPr>
      <p:guideLst>
        <p:guide orient="horz" pos="2160"/>
        <p:guide pos="2880"/>
      </p:guideLst>
    </p:cSldViewPr>
  </p:slideViewPr>
  <p:notesTextViewPr>
    <p:cViewPr>
      <p:scale>
        <a:sx n="200" d="100"/>
        <a:sy n="2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0324BA7-04D7-461B-96FE-FB996BE6BF9B}" type="datetimeFigureOut">
              <a:rPr lang="en-US"/>
              <a:pPr>
                <a:defRPr/>
              </a:pPr>
              <a:t>8/30/2012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5B93A6B-5265-4CA2-843F-81C5D2FAA7F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F3BC0C3-4C50-4457-854E-DD47E81ACF1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F1FC68-B196-495A-941C-4B4379071C34}"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E6E1A9-B371-42D9-B82C-2E508FA7E631}"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A7A307-4AF3-48CA-88D9-706F19D75FE1}"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C9CBA53-D516-47CA-BE91-3295C893F684}"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DEA2030-6B57-4DA0-88B2-79548915B739}"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63B5C6-685A-4292-A376-674FDA05EE59}"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33F12A-61E8-47A1-BC46-153E93CF2529}"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3DF40BD-3C2F-4562-9CE5-5901E5788272}"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418DDB3-A3BD-44F3-B987-8F3505D139D0}"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MDP under Vehicle</a:t>
            </a:r>
          </a:p>
        </p:txBody>
      </p:sp>
      <p:sp>
        <p:nvSpPr>
          <p:cNvPr id="4" name="Slide Number Placeholder 3"/>
          <p:cNvSpPr>
            <a:spLocks noGrp="1"/>
          </p:cNvSpPr>
          <p:nvPr>
            <p:ph type="sldNum" sz="quarter" idx="5"/>
          </p:nvPr>
        </p:nvSpPr>
        <p:spPr/>
        <p:txBody>
          <a:bodyPr/>
          <a:lstStyle/>
          <a:p>
            <a:pPr>
              <a:defRPr/>
            </a:pPr>
            <a:fld id="{0B4BFA1B-7336-4EFD-823F-6C04104E734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FEF3558-A230-4961-96D9-658CC99CF914}"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44529EB5-61ED-48E3-B1EF-CB2F510846DB}"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F41CD82-5BD4-4162-B91D-D5EDFC82DEC3}"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7DBB0A-0D9E-4D8F-8E47-4E4DF70A5CEC}"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DF1BFA-0902-45E2-8DD0-0A54C50EA27B}"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81480D8-DBF5-48D5-ADE1-24865251EF23}" type="datetime1">
              <a:rPr lang="en-US"/>
              <a:pPr>
                <a:defRPr/>
              </a:pPr>
              <a:t>8/30/2012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EE3F6C-FD71-4DD0-A237-BD1A27BE653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BCAC1F3-FE4B-4613-AF6C-D2F23F3F58BA}" type="datetime1">
              <a:rPr lang="en-US"/>
              <a:pPr>
                <a:defRPr/>
              </a:pPr>
              <a:t>8/30/2012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E8BA5B-B2AC-4F5F-B08B-FF2DB2A70A5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D2C0245-94CB-4EA6-877A-D78AD343760B}" type="datetime1">
              <a:rPr lang="en-US"/>
              <a:pPr>
                <a:defRPr/>
              </a:pPr>
              <a:t>8/30/2012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045FF7-2016-4425-910C-EBBF0CF9793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E59157-FF52-4C17-AEB1-E239181B5721}" type="datetime1">
              <a:rPr lang="en-US"/>
              <a:pPr>
                <a:defRPr/>
              </a:pPr>
              <a:t>8/30/2012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272794-5D3C-46E2-B7C5-847B21FB7F9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25DCAB-F5F9-4044-903F-5D3269B14564}" type="datetime1">
              <a:rPr lang="en-US"/>
              <a:pPr>
                <a:defRPr/>
              </a:pPr>
              <a:t>8/30/2012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252AB71-7243-468B-89F1-CC24AF9FE7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453F7C2-42D8-4D33-8AFC-9478346321B7}" type="datetime1">
              <a:rPr lang="en-US"/>
              <a:pPr>
                <a:defRPr/>
              </a:pPr>
              <a:t>8/30/2012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2CBDE79-F0BF-4775-96E5-83FE9F99F6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2DCC64-A623-4315-BD48-40EAC7E53336}" type="datetime1">
              <a:rPr lang="en-US"/>
              <a:pPr>
                <a:defRPr/>
              </a:pPr>
              <a:t>8/30/2012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B49C539-51B8-4DA2-B4DC-C853D501A8A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D33B9E9-32EB-48EE-B0AF-BE8A4EDEA674}" type="datetime1">
              <a:rPr lang="en-US"/>
              <a:pPr>
                <a:defRPr/>
              </a:pPr>
              <a:t>8/30/2012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84428E2-B12D-4A0E-9F79-79C9ABF1C82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9368CE8-AF40-4BBA-9D42-631BC375D652}" type="datetime1">
              <a:rPr lang="en-US"/>
              <a:pPr>
                <a:defRPr/>
              </a:pPr>
              <a:t>8/30/2012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0C544FE-7DCB-4944-9054-C5AEC455371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ADA9B44-081D-4CFA-B30C-22AFBA28041C}" type="datetime1">
              <a:rPr lang="en-US"/>
              <a:pPr>
                <a:defRPr/>
              </a:pPr>
              <a:t>8/30/2012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DC2BD69-BBAD-4FD0-9679-19BC08B5C2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C25402-86C5-4C9E-957D-41C219CBD829}" type="datetime1">
              <a:rPr lang="en-US"/>
              <a:pPr>
                <a:defRPr/>
              </a:pPr>
              <a:t>8/30/2012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4CFB50-B779-4FEE-8E56-AA36C07C4E7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58E46D6-FCAE-41FB-A8EB-8A3EFA83546F}" type="datetime1">
              <a:rPr lang="en-US"/>
              <a:pPr>
                <a:defRPr/>
              </a:pPr>
              <a:t>8/30/2012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4FCB106-3B80-407D-92DC-16C79E9715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Microsoft_Office_Excel_97-2003_Worksheet5.xls"/></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Microsoft_Office_Excel_97-2003_Worksheet6.xls"/></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7.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3.xls"/></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Microsoft_Office_Excel_97-2003_Worksheet4.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Newmar Logo.JPG"/>
          <p:cNvPicPr>
            <a:picLocks noChangeAspect="1"/>
          </p:cNvPicPr>
          <p:nvPr/>
        </p:nvPicPr>
        <p:blipFill>
          <a:blip r:embed="rId3" cstate="print"/>
          <a:srcRect/>
          <a:stretch>
            <a:fillRect/>
          </a:stretch>
        </p:blipFill>
        <p:spPr bwMode="auto">
          <a:xfrm>
            <a:off x="0" y="533400"/>
            <a:ext cx="9144000" cy="2384425"/>
          </a:xfrm>
          <a:prstGeom prst="rect">
            <a:avLst/>
          </a:prstGeom>
          <a:noFill/>
          <a:ln w="9525">
            <a:noFill/>
            <a:miter lim="800000"/>
            <a:headEnd/>
            <a:tailEnd/>
          </a:ln>
        </p:spPr>
      </p:pic>
      <p:sp>
        <p:nvSpPr>
          <p:cNvPr id="8195" name="Title 1"/>
          <p:cNvSpPr>
            <a:spLocks noGrp="1"/>
          </p:cNvSpPr>
          <p:nvPr>
            <p:ph type="ctrTitle"/>
          </p:nvPr>
        </p:nvSpPr>
        <p:spPr>
          <a:xfrm>
            <a:off x="685800" y="2743200"/>
            <a:ext cx="7772400" cy="2381250"/>
          </a:xfrm>
        </p:spPr>
        <p:txBody>
          <a:bodyPr/>
          <a:lstStyle/>
          <a:p>
            <a:pPr eaLnBrk="1" hangingPunct="1"/>
            <a:r>
              <a:rPr lang="en-US" smtClean="0"/>
              <a:t>MDP -25</a:t>
            </a:r>
            <a:br>
              <a:rPr lang="en-US" smtClean="0"/>
            </a:br>
            <a:r>
              <a:rPr lang="en-US" smtClean="0"/>
              <a:t>Mobile Data Power</a:t>
            </a:r>
            <a:br>
              <a:rPr lang="en-US" smtClean="0"/>
            </a:br>
            <a:r>
              <a:rPr lang="en-US" smtClean="0"/>
              <a:t>DC UPS</a:t>
            </a:r>
          </a:p>
        </p:txBody>
      </p:sp>
      <p:sp>
        <p:nvSpPr>
          <p:cNvPr id="3" name="Subtitle 2"/>
          <p:cNvSpPr>
            <a:spLocks noGrp="1"/>
          </p:cNvSpPr>
          <p:nvPr>
            <p:ph type="subTitle" idx="1"/>
          </p:nvPr>
        </p:nvSpPr>
        <p:spPr>
          <a:xfrm>
            <a:off x="1447800" y="4876800"/>
            <a:ext cx="6400800" cy="1752600"/>
          </a:xfrm>
        </p:spPr>
        <p:txBody>
          <a:bodyPr/>
          <a:lstStyle/>
          <a:p>
            <a:pPr eaLnBrk="1" hangingPunct="1">
              <a:defRPr/>
            </a:pPr>
            <a:r>
              <a:rPr lang="en-US" dirty="0" smtClean="0"/>
              <a:t>Operation Overview</a:t>
            </a:r>
          </a:p>
          <a:p>
            <a:pPr eaLnBrk="1" hangingPunct="1">
              <a:defRPr/>
            </a:pPr>
            <a:r>
              <a:rPr lang="en-US" dirty="0" smtClean="0"/>
              <a:t>Non-Motorola Application</a:t>
            </a:r>
            <a:endParaRPr lang="en-US" dirty="0"/>
          </a:p>
        </p:txBody>
      </p:sp>
      <p:sp>
        <p:nvSpPr>
          <p:cNvPr id="4" name="Slide Number Placeholder 3"/>
          <p:cNvSpPr>
            <a:spLocks noGrp="1"/>
          </p:cNvSpPr>
          <p:nvPr>
            <p:ph type="sldNum" sz="quarter" idx="12"/>
          </p:nvPr>
        </p:nvSpPr>
        <p:spPr/>
        <p:txBody>
          <a:bodyPr/>
          <a:lstStyle/>
          <a:p>
            <a:pPr>
              <a:defRPr/>
            </a:pPr>
            <a:fld id="{BFA855C4-1449-4A4F-95A8-E609DE056E99}"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descr="BB8F7D8E"/>
          <p:cNvPicPr>
            <a:picLocks noChangeAspect="1" noChangeArrowheads="1"/>
          </p:cNvPicPr>
          <p:nvPr/>
        </p:nvPicPr>
        <p:blipFill>
          <a:blip r:embed="rId3" cstate="print"/>
          <a:srcRect/>
          <a:stretch>
            <a:fillRect/>
          </a:stretch>
        </p:blipFill>
        <p:spPr bwMode="auto">
          <a:xfrm>
            <a:off x="3733800" y="1524000"/>
            <a:ext cx="4927600" cy="4862513"/>
          </a:xfrm>
          <a:prstGeom prst="rect">
            <a:avLst/>
          </a:prstGeom>
          <a:noFill/>
          <a:ln w="9525">
            <a:noFill/>
            <a:miter lim="800000"/>
            <a:headEnd/>
            <a:tailEnd/>
          </a:ln>
        </p:spPr>
      </p:pic>
      <p:sp>
        <p:nvSpPr>
          <p:cNvPr id="13315" name="Title 1"/>
          <p:cNvSpPr>
            <a:spLocks noGrp="1"/>
          </p:cNvSpPr>
          <p:nvPr>
            <p:ph type="title"/>
          </p:nvPr>
        </p:nvSpPr>
        <p:spPr/>
        <p:txBody>
          <a:bodyPr/>
          <a:lstStyle/>
          <a:p>
            <a:pPr eaLnBrk="1" hangingPunct="1"/>
            <a:r>
              <a:rPr lang="en-US" smtClean="0"/>
              <a:t>Internal Battery Disconnect</a:t>
            </a:r>
          </a:p>
        </p:txBody>
      </p:sp>
      <p:sp>
        <p:nvSpPr>
          <p:cNvPr id="13316" name="Content Placeholder 2"/>
          <p:cNvSpPr>
            <a:spLocks noGrp="1"/>
          </p:cNvSpPr>
          <p:nvPr>
            <p:ph idx="1"/>
          </p:nvPr>
        </p:nvSpPr>
        <p:spPr>
          <a:xfrm>
            <a:off x="457200" y="1600200"/>
            <a:ext cx="3962400" cy="4525963"/>
          </a:xfrm>
        </p:spPr>
        <p:txBody>
          <a:bodyPr/>
          <a:lstStyle/>
          <a:p>
            <a:pPr eaLnBrk="1" hangingPunct="1"/>
            <a:r>
              <a:rPr lang="en-US" sz="2600" smtClean="0"/>
              <a:t>Built-in LVD (Low Voltage Disconnect) activates at 8.9VDC; protecting the battery from complete discharge.</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C2608AD1-F24B-4745-ABBA-CB224FAFFCDC}"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title"/>
          </p:nvPr>
        </p:nvSpPr>
        <p:spPr/>
        <p:txBody>
          <a:bodyPr/>
          <a:lstStyle/>
          <a:p>
            <a:pPr eaLnBrk="1" hangingPunct="1"/>
            <a:r>
              <a:rPr lang="en-US" smtClean="0"/>
              <a:t>Internal Battery Charging</a:t>
            </a:r>
          </a:p>
        </p:txBody>
      </p:sp>
      <p:sp>
        <p:nvSpPr>
          <p:cNvPr id="5124" name="Content Placeholder 2"/>
          <p:cNvSpPr>
            <a:spLocks noGrp="1"/>
          </p:cNvSpPr>
          <p:nvPr>
            <p:ph idx="1"/>
          </p:nvPr>
        </p:nvSpPr>
        <p:spPr>
          <a:xfrm>
            <a:off x="457200" y="1600200"/>
            <a:ext cx="8229600" cy="2438400"/>
          </a:xfrm>
        </p:spPr>
        <p:txBody>
          <a:bodyPr/>
          <a:lstStyle/>
          <a:p>
            <a:pPr eaLnBrk="1" hangingPunct="1"/>
            <a:r>
              <a:rPr lang="en-US" sz="2400" smtClean="0"/>
              <a:t>Built-in, 3-Stage temperature compensated charging circuit maintains internal 8 Ah battery at full charge, ready to provide back-up power for an extended period.</a:t>
            </a:r>
          </a:p>
          <a:p>
            <a:pPr eaLnBrk="1" hangingPunct="1"/>
            <a:r>
              <a:rPr lang="en-US" sz="2400" smtClean="0"/>
              <a:t>Charging circuit operates on a vehicle battery input range of 10.5VDC to 14VDC.</a:t>
            </a:r>
          </a:p>
        </p:txBody>
      </p:sp>
      <p:sp>
        <p:nvSpPr>
          <p:cNvPr id="5" name="Slide Number Placeholder 4"/>
          <p:cNvSpPr>
            <a:spLocks noGrp="1"/>
          </p:cNvSpPr>
          <p:nvPr>
            <p:ph type="sldNum" sz="quarter" idx="12"/>
          </p:nvPr>
        </p:nvSpPr>
        <p:spPr/>
        <p:txBody>
          <a:bodyPr/>
          <a:lstStyle/>
          <a:p>
            <a:pPr>
              <a:defRPr/>
            </a:pPr>
            <a:fld id="{898ADECD-65B3-4335-8406-2BE88204CAC7}" type="slidenum">
              <a:rPr lang="en-US" smtClean="0"/>
              <a:pPr>
                <a:defRPr/>
              </a:pPr>
              <a:t>11</a:t>
            </a:fld>
            <a:endParaRPr lang="en-US" dirty="0"/>
          </a:p>
        </p:txBody>
      </p:sp>
      <p:graphicFrame>
        <p:nvGraphicFramePr>
          <p:cNvPr id="5122" name="Chart 6"/>
          <p:cNvGraphicFramePr>
            <a:graphicFrameLocks/>
          </p:cNvGraphicFramePr>
          <p:nvPr/>
        </p:nvGraphicFramePr>
        <p:xfrm>
          <a:off x="990600" y="3962400"/>
          <a:ext cx="3810000" cy="2403475"/>
        </p:xfrm>
        <a:graphic>
          <a:graphicData uri="http://schemas.openxmlformats.org/presentationml/2006/ole">
            <p:oleObj spid="_x0000_s5122" name="Worksheet" r:id="rId4" imgW="4343400" imgH="2781300" progId="Excel.Sheet.8">
              <p:embed/>
            </p:oleObj>
          </a:graphicData>
        </a:graphic>
      </p:graphicFrame>
      <p:cxnSp>
        <p:nvCxnSpPr>
          <p:cNvPr id="11" name="Straight Arrow Connector 10"/>
          <p:cNvCxnSpPr>
            <a:stCxn id="5128" idx="1"/>
          </p:cNvCxnSpPr>
          <p:nvPr/>
        </p:nvCxnSpPr>
        <p:spPr>
          <a:xfrm rot="10800000" flipV="1">
            <a:off x="4114800" y="3767138"/>
            <a:ext cx="1219200" cy="500062"/>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129" idx="1"/>
          </p:cNvCxnSpPr>
          <p:nvPr/>
        </p:nvCxnSpPr>
        <p:spPr>
          <a:xfrm rot="10800000" flipV="1">
            <a:off x="3886200" y="5062538"/>
            <a:ext cx="1447800" cy="2714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128" name="TextBox 15"/>
          <p:cNvSpPr txBox="1">
            <a:spLocks noChangeArrowheads="1"/>
          </p:cNvSpPr>
          <p:nvPr/>
        </p:nvSpPr>
        <p:spPr bwMode="auto">
          <a:xfrm>
            <a:off x="5334000" y="3505200"/>
            <a:ext cx="2362200" cy="523875"/>
          </a:xfrm>
          <a:prstGeom prst="rect">
            <a:avLst/>
          </a:prstGeom>
          <a:noFill/>
          <a:ln w="9525">
            <a:noFill/>
            <a:miter lim="800000"/>
            <a:headEnd/>
            <a:tailEnd/>
          </a:ln>
        </p:spPr>
        <p:txBody>
          <a:bodyPr>
            <a:spAutoFit/>
          </a:bodyPr>
          <a:lstStyle/>
          <a:p>
            <a:pPr>
              <a:defRPr/>
            </a:pPr>
            <a:r>
              <a:rPr lang="en-US" sz="1400" dirty="0">
                <a:latin typeface="+mn-lt"/>
              </a:rPr>
              <a:t>The MDP Maintains the internal Battery at full charge</a:t>
            </a:r>
          </a:p>
        </p:txBody>
      </p:sp>
      <p:sp>
        <p:nvSpPr>
          <p:cNvPr id="5129" name="TextBox 17"/>
          <p:cNvSpPr txBox="1">
            <a:spLocks noChangeArrowheads="1"/>
          </p:cNvSpPr>
          <p:nvPr/>
        </p:nvSpPr>
        <p:spPr bwMode="auto">
          <a:xfrm>
            <a:off x="5334000" y="4800600"/>
            <a:ext cx="2209800" cy="523875"/>
          </a:xfrm>
          <a:prstGeom prst="rect">
            <a:avLst/>
          </a:prstGeom>
          <a:noFill/>
          <a:ln w="9525">
            <a:noFill/>
            <a:miter lim="800000"/>
            <a:headEnd/>
            <a:tailEnd/>
          </a:ln>
        </p:spPr>
        <p:txBody>
          <a:bodyPr>
            <a:spAutoFit/>
          </a:bodyPr>
          <a:lstStyle/>
          <a:p>
            <a:pPr>
              <a:defRPr/>
            </a:pPr>
            <a:r>
              <a:rPr lang="en-US" sz="1400" dirty="0">
                <a:latin typeface="+mn-lt"/>
              </a:rPr>
              <a:t>Vehicle Battery voltage drop over time</a:t>
            </a:r>
          </a:p>
        </p:txBody>
      </p:sp>
      <p:sp>
        <p:nvSpPr>
          <p:cNvPr id="5130" name="TextBox 19"/>
          <p:cNvSpPr txBox="1">
            <a:spLocks noChangeArrowheads="1"/>
          </p:cNvSpPr>
          <p:nvPr/>
        </p:nvSpPr>
        <p:spPr bwMode="auto">
          <a:xfrm>
            <a:off x="5334000" y="5257800"/>
            <a:ext cx="2438400" cy="230188"/>
          </a:xfrm>
          <a:prstGeom prst="rect">
            <a:avLst/>
          </a:prstGeom>
          <a:noFill/>
          <a:ln w="9525">
            <a:noFill/>
            <a:miter lim="800000"/>
            <a:headEnd/>
            <a:tailEnd/>
          </a:ln>
        </p:spPr>
        <p:txBody>
          <a:bodyPr>
            <a:spAutoFit/>
          </a:bodyPr>
          <a:lstStyle/>
          <a:p>
            <a:r>
              <a:rPr lang="en-US" sz="900"/>
              <a:t>Vehicle Battery Drop is not linear.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3"/>
          <p:cNvSpPr txBox="1">
            <a:spLocks noChangeArrowheads="1"/>
          </p:cNvSpPr>
          <p:nvPr/>
        </p:nvSpPr>
        <p:spPr bwMode="auto">
          <a:xfrm>
            <a:off x="5562600" y="5334000"/>
            <a:ext cx="1219200" cy="523875"/>
          </a:xfrm>
          <a:prstGeom prst="rect">
            <a:avLst/>
          </a:prstGeom>
          <a:noFill/>
          <a:ln w="9525">
            <a:noFill/>
            <a:miter lim="800000"/>
            <a:headEnd/>
            <a:tailEnd/>
          </a:ln>
        </p:spPr>
        <p:txBody>
          <a:bodyPr>
            <a:spAutoFit/>
          </a:bodyPr>
          <a:lstStyle/>
          <a:p>
            <a:r>
              <a:rPr lang="en-US" sz="1000" b="1" i="1">
                <a:latin typeface="Calibri" pitchFamily="34" charset="0"/>
              </a:rPr>
              <a:t>Graph Not To Scale</a:t>
            </a:r>
          </a:p>
          <a:p>
            <a:endParaRPr lang="en-US">
              <a:latin typeface="Calibri" pitchFamily="34" charset="0"/>
            </a:endParaRPr>
          </a:p>
        </p:txBody>
      </p:sp>
      <p:graphicFrame>
        <p:nvGraphicFramePr>
          <p:cNvPr id="6146" name="Chart 12"/>
          <p:cNvGraphicFramePr>
            <a:graphicFrameLocks/>
          </p:cNvGraphicFramePr>
          <p:nvPr/>
        </p:nvGraphicFramePr>
        <p:xfrm>
          <a:off x="990600" y="3505200"/>
          <a:ext cx="4194175" cy="2886075"/>
        </p:xfrm>
        <a:graphic>
          <a:graphicData uri="http://schemas.openxmlformats.org/presentationml/2006/ole">
            <p:oleObj spid="_x0000_s6146" name="Worksheet" r:id="rId4" imgW="4191000" imgH="2886151" progId="Excel.Sheet.8">
              <p:embed/>
            </p:oleObj>
          </a:graphicData>
        </a:graphic>
      </p:graphicFrame>
      <p:sp>
        <p:nvSpPr>
          <p:cNvPr id="6148" name="Title 1"/>
          <p:cNvSpPr>
            <a:spLocks noGrp="1"/>
          </p:cNvSpPr>
          <p:nvPr>
            <p:ph type="title"/>
          </p:nvPr>
        </p:nvSpPr>
        <p:spPr/>
        <p:txBody>
          <a:bodyPr/>
          <a:lstStyle/>
          <a:p>
            <a:pPr eaLnBrk="1" hangingPunct="1"/>
            <a:r>
              <a:rPr lang="en-US" sz="4000" smtClean="0"/>
              <a:t>Other Features: </a:t>
            </a:r>
            <a:br>
              <a:rPr lang="en-US" sz="4000" smtClean="0"/>
            </a:br>
            <a:r>
              <a:rPr lang="en-US" sz="4000" smtClean="0"/>
              <a:t>Circuitry Protection</a:t>
            </a:r>
          </a:p>
        </p:txBody>
      </p:sp>
      <p:sp>
        <p:nvSpPr>
          <p:cNvPr id="3" name="Content Placeholder 2"/>
          <p:cNvSpPr>
            <a:spLocks noGrp="1"/>
          </p:cNvSpPr>
          <p:nvPr>
            <p:ph idx="1"/>
          </p:nvPr>
        </p:nvSpPr>
        <p:spPr>
          <a:xfrm>
            <a:off x="457200" y="1600200"/>
            <a:ext cx="8229600" cy="1981200"/>
          </a:xfrm>
        </p:spPr>
        <p:txBody>
          <a:bodyPr rtlCol="0">
            <a:normAutofit lnSpcReduction="10000"/>
          </a:bodyPr>
          <a:lstStyle/>
          <a:p>
            <a:pPr eaLnBrk="1" fontAlgn="auto" hangingPunct="1">
              <a:spcAft>
                <a:spcPts val="0"/>
              </a:spcAft>
              <a:buFont typeface="Arial" pitchFamily="34" charset="0"/>
              <a:buChar char="•"/>
              <a:defRPr/>
            </a:pPr>
            <a:r>
              <a:rPr lang="en-US" sz="2400" dirty="0"/>
              <a:t>Overvoltage transient protection prevents damage to sensitive circuitry due to voltage line spikes.</a:t>
            </a:r>
          </a:p>
          <a:p>
            <a:pPr eaLnBrk="1" fontAlgn="auto" hangingPunct="1">
              <a:spcAft>
                <a:spcPts val="0"/>
              </a:spcAft>
              <a:buFont typeface="Arial" pitchFamily="34" charset="0"/>
              <a:buChar char="•"/>
              <a:defRPr/>
            </a:pPr>
            <a:r>
              <a:rPr lang="en-US" sz="2400" dirty="0" smtClean="0"/>
              <a:t>Noise filter eliminates electronic noise and interference, providing clean power required by mobile electronics for proper operation.</a:t>
            </a:r>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Char char="•"/>
              <a:defRPr/>
            </a:pPr>
            <a:endParaRPr lang="en-US" sz="2400" dirty="0"/>
          </a:p>
          <a:p>
            <a:pPr eaLnBrk="1" fontAlgn="auto" hangingPunct="1">
              <a:spcAft>
                <a:spcPts val="0"/>
              </a:spcAft>
              <a:buFont typeface="Arial" pitchFamily="34" charset="0"/>
              <a:buChar char="•"/>
              <a:defRPr/>
            </a:pPr>
            <a:endParaRPr lang="en-US" sz="2400" dirty="0" smtClean="0"/>
          </a:p>
          <a:p>
            <a:pPr eaLnBrk="1" fontAlgn="auto" hangingPunct="1">
              <a:spcAft>
                <a:spcPts val="0"/>
              </a:spcAft>
              <a:buFont typeface="Arial" pitchFamily="34" charset="0"/>
              <a:buNone/>
              <a:defRPr/>
            </a:pPr>
            <a:endParaRPr lang="en-US" dirty="0"/>
          </a:p>
        </p:txBody>
      </p:sp>
      <p:sp>
        <p:nvSpPr>
          <p:cNvPr id="6150" name="TextBox 6"/>
          <p:cNvSpPr txBox="1">
            <a:spLocks noChangeArrowheads="1"/>
          </p:cNvSpPr>
          <p:nvPr/>
        </p:nvSpPr>
        <p:spPr bwMode="auto">
          <a:xfrm>
            <a:off x="5486400" y="3352800"/>
            <a:ext cx="3048000" cy="2032000"/>
          </a:xfrm>
          <a:prstGeom prst="rect">
            <a:avLst/>
          </a:prstGeom>
          <a:noFill/>
          <a:ln w="9525">
            <a:noFill/>
            <a:miter lim="800000"/>
            <a:headEnd/>
            <a:tailEnd/>
          </a:ln>
        </p:spPr>
        <p:txBody>
          <a:bodyPr>
            <a:spAutoFit/>
          </a:bodyPr>
          <a:lstStyle/>
          <a:p>
            <a:r>
              <a:rPr lang="en-US">
                <a:latin typeface="Calibri" pitchFamily="34" charset="0"/>
              </a:rPr>
              <a:t>As shown in figure 1 the MDP(Orange) continues to function after a voltage spike has occurred.  The Noise filter also aids in creating a smooth curve by eliminating disturbances.</a:t>
            </a:r>
          </a:p>
        </p:txBody>
      </p:sp>
      <p:cxnSp>
        <p:nvCxnSpPr>
          <p:cNvPr id="12" name="Straight Arrow Connector 11"/>
          <p:cNvCxnSpPr>
            <a:stCxn id="6154" idx="3"/>
          </p:cNvCxnSpPr>
          <p:nvPr/>
        </p:nvCxnSpPr>
        <p:spPr>
          <a:xfrm flipV="1">
            <a:off x="1447800" y="5334000"/>
            <a:ext cx="1600200" cy="173038"/>
          </a:xfrm>
          <a:prstGeom prst="straightConnector1">
            <a:avLst/>
          </a:prstGeom>
          <a:ln>
            <a:solidFill>
              <a:srgbClr val="FFC000"/>
            </a:solidFill>
            <a:tailEnd type="arrow"/>
          </a:ln>
          <a:effectLst>
            <a:outerShdw blurRad="40000" dist="20000" dir="5400000" rotWithShape="0">
              <a:schemeClr val="bg1">
                <a:alpha val="0"/>
              </a:schemeClr>
            </a:outerShdw>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6153" idx="3"/>
          </p:cNvCxnSpPr>
          <p:nvPr/>
        </p:nvCxnSpPr>
        <p:spPr>
          <a:xfrm>
            <a:off x="1066800" y="3906838"/>
            <a:ext cx="1692275" cy="303212"/>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6153" name="TextBox 15"/>
          <p:cNvSpPr txBox="1">
            <a:spLocks noChangeArrowheads="1"/>
          </p:cNvSpPr>
          <p:nvPr/>
        </p:nvSpPr>
        <p:spPr bwMode="auto">
          <a:xfrm>
            <a:off x="228600" y="3429000"/>
            <a:ext cx="838200" cy="954088"/>
          </a:xfrm>
          <a:prstGeom prst="rect">
            <a:avLst/>
          </a:prstGeom>
          <a:noFill/>
          <a:ln w="9525">
            <a:noFill/>
            <a:miter lim="800000"/>
            <a:headEnd/>
            <a:tailEnd/>
          </a:ln>
        </p:spPr>
        <p:txBody>
          <a:bodyPr>
            <a:spAutoFit/>
          </a:bodyPr>
          <a:lstStyle/>
          <a:p>
            <a:r>
              <a:rPr lang="en-US" sz="1400"/>
              <a:t>Spike in input battery voltage</a:t>
            </a:r>
          </a:p>
        </p:txBody>
      </p:sp>
      <p:sp>
        <p:nvSpPr>
          <p:cNvPr id="6154" name="TextBox 19"/>
          <p:cNvSpPr txBox="1">
            <a:spLocks noChangeArrowheads="1"/>
          </p:cNvSpPr>
          <p:nvPr/>
        </p:nvSpPr>
        <p:spPr bwMode="auto">
          <a:xfrm>
            <a:off x="304800" y="5029200"/>
            <a:ext cx="1143000" cy="954088"/>
          </a:xfrm>
          <a:prstGeom prst="rect">
            <a:avLst/>
          </a:prstGeom>
          <a:noFill/>
          <a:ln w="9525">
            <a:noFill/>
            <a:miter lim="800000"/>
            <a:headEnd/>
            <a:tailEnd/>
          </a:ln>
        </p:spPr>
        <p:txBody>
          <a:bodyPr>
            <a:spAutoFit/>
          </a:bodyPr>
          <a:lstStyle/>
          <a:p>
            <a:r>
              <a:rPr lang="en-US" sz="1400"/>
              <a:t>MDP Functioning With the Spike</a:t>
            </a:r>
          </a:p>
        </p:txBody>
      </p:sp>
      <p:sp>
        <p:nvSpPr>
          <p:cNvPr id="11" name="Slide Number Placeholder 4"/>
          <p:cNvSpPr>
            <a:spLocks noGrp="1"/>
          </p:cNvSpPr>
          <p:nvPr>
            <p:ph type="sldNum" sz="quarter" idx="12"/>
          </p:nvPr>
        </p:nvSpPr>
        <p:spPr/>
        <p:txBody>
          <a:bodyPr/>
          <a:lstStyle/>
          <a:p>
            <a:pPr>
              <a:defRPr/>
            </a:pPr>
            <a:fld id="{FC4860C6-49C3-4396-9593-6E1BC44C779A}"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MDP-25.GIF"/>
          <p:cNvPicPr>
            <a:picLocks noChangeAspect="1"/>
          </p:cNvPicPr>
          <p:nvPr/>
        </p:nvPicPr>
        <p:blipFill>
          <a:blip r:embed="rId3" cstate="print"/>
          <a:srcRect l="13792" t="13429" r="20689" b="17506"/>
          <a:stretch>
            <a:fillRect/>
          </a:stretch>
        </p:blipFill>
        <p:spPr bwMode="auto">
          <a:xfrm>
            <a:off x="5486400" y="1676400"/>
            <a:ext cx="3352800" cy="3176588"/>
          </a:xfrm>
          <a:prstGeom prst="rect">
            <a:avLst/>
          </a:prstGeom>
          <a:noFill/>
          <a:ln w="9525">
            <a:noFill/>
            <a:miter lim="800000"/>
            <a:headEnd/>
            <a:tailEnd/>
          </a:ln>
        </p:spPr>
      </p:pic>
      <p:sp>
        <p:nvSpPr>
          <p:cNvPr id="14339" name="Title 1"/>
          <p:cNvSpPr>
            <a:spLocks noGrp="1"/>
          </p:cNvSpPr>
          <p:nvPr>
            <p:ph type="title"/>
          </p:nvPr>
        </p:nvSpPr>
        <p:spPr/>
        <p:txBody>
          <a:bodyPr/>
          <a:lstStyle/>
          <a:p>
            <a:r>
              <a:rPr lang="en-US" sz="4000" smtClean="0"/>
              <a:t>Ease of Install</a:t>
            </a:r>
          </a:p>
        </p:txBody>
      </p:sp>
      <p:sp>
        <p:nvSpPr>
          <p:cNvPr id="14340" name="Content Placeholder 2"/>
          <p:cNvSpPr>
            <a:spLocks noGrp="1"/>
          </p:cNvSpPr>
          <p:nvPr>
            <p:ph idx="1"/>
          </p:nvPr>
        </p:nvSpPr>
        <p:spPr>
          <a:xfrm>
            <a:off x="457200" y="1219200"/>
            <a:ext cx="5029200" cy="5257800"/>
          </a:xfrm>
        </p:spPr>
        <p:txBody>
          <a:bodyPr/>
          <a:lstStyle/>
          <a:p>
            <a:r>
              <a:rPr lang="en-US" sz="2400" smtClean="0"/>
              <a:t>For Optimum Performance the MDP should be located within 24” of critical electronics.</a:t>
            </a:r>
          </a:p>
          <a:p>
            <a:r>
              <a:rPr lang="en-US" sz="2400" smtClean="0"/>
              <a:t>The case does not require grounding so it can be installed on any surface material, in any orientation.</a:t>
            </a:r>
          </a:p>
          <a:p>
            <a:r>
              <a:rPr lang="en-US" sz="2400" smtClean="0"/>
              <a:t>Input and output wiring is accomplished by using the lugs provided to connect the positive and negative leads of the power line or device to the positive and negative input and output terminals respectively.</a:t>
            </a:r>
          </a:p>
          <a:p>
            <a:pPr>
              <a:buFont typeface="Arial" charset="0"/>
              <a:buNone/>
            </a:pPr>
            <a:endParaRPr lang="en-US" sz="2400" smtClean="0"/>
          </a:p>
        </p:txBody>
      </p:sp>
      <p:sp>
        <p:nvSpPr>
          <p:cNvPr id="4" name="Slide Number Placeholder 3"/>
          <p:cNvSpPr>
            <a:spLocks noGrp="1"/>
          </p:cNvSpPr>
          <p:nvPr>
            <p:ph type="sldNum" sz="quarter" idx="12"/>
          </p:nvPr>
        </p:nvSpPr>
        <p:spPr/>
        <p:txBody>
          <a:bodyPr/>
          <a:lstStyle/>
          <a:p>
            <a:pPr>
              <a:defRPr/>
            </a:pPr>
            <a:fld id="{EC52EE3B-C6A0-417F-8D7E-59CB46BB04C5}"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p:cNvPicPr>
            <a:picLocks noChangeAspect="1" noChangeArrowheads="1"/>
          </p:cNvPicPr>
          <p:nvPr/>
        </p:nvPicPr>
        <p:blipFill>
          <a:blip r:embed="rId3" cstate="print"/>
          <a:srcRect/>
          <a:stretch>
            <a:fillRect/>
          </a:stretch>
        </p:blipFill>
        <p:spPr bwMode="auto">
          <a:xfrm>
            <a:off x="3041650" y="3124200"/>
            <a:ext cx="5683250" cy="3514725"/>
          </a:xfrm>
          <a:prstGeom prst="rect">
            <a:avLst/>
          </a:prstGeom>
          <a:noFill/>
          <a:ln w="9525">
            <a:noFill/>
            <a:miter lim="800000"/>
            <a:headEnd/>
            <a:tailEnd/>
          </a:ln>
        </p:spPr>
      </p:pic>
      <p:sp>
        <p:nvSpPr>
          <p:cNvPr id="15363" name="Title 1"/>
          <p:cNvSpPr>
            <a:spLocks noGrp="1"/>
          </p:cNvSpPr>
          <p:nvPr>
            <p:ph type="title"/>
          </p:nvPr>
        </p:nvSpPr>
        <p:spPr/>
        <p:txBody>
          <a:bodyPr/>
          <a:lstStyle/>
          <a:p>
            <a:r>
              <a:rPr lang="en-US" sz="4000" smtClean="0"/>
              <a:t>Ease of Battery Replacement</a:t>
            </a:r>
          </a:p>
        </p:txBody>
      </p:sp>
      <p:sp>
        <p:nvSpPr>
          <p:cNvPr id="15364" name="Content Placeholder 2"/>
          <p:cNvSpPr>
            <a:spLocks noGrp="1"/>
          </p:cNvSpPr>
          <p:nvPr>
            <p:ph idx="1"/>
          </p:nvPr>
        </p:nvSpPr>
        <p:spPr>
          <a:xfrm>
            <a:off x="457200" y="1600200"/>
            <a:ext cx="8229600" cy="1981200"/>
          </a:xfrm>
        </p:spPr>
        <p:txBody>
          <a:bodyPr/>
          <a:lstStyle/>
          <a:p>
            <a:r>
              <a:rPr lang="en-US" sz="2400" smtClean="0"/>
              <a:t>Disconnect the MDP Power, and turn off all loads and remove the fuse from the fuse holder labeled “BATTERY”.</a:t>
            </a:r>
          </a:p>
          <a:p>
            <a:r>
              <a:rPr lang="en-US" sz="2400" smtClean="0"/>
              <a:t>Remove the front panel by loosening three screws.</a:t>
            </a:r>
          </a:p>
          <a:p>
            <a:r>
              <a:rPr lang="en-US" sz="2400" smtClean="0"/>
              <a:t>The old battery may now be pulled out and a new battery can Inserted.</a:t>
            </a:r>
          </a:p>
          <a:p>
            <a:r>
              <a:rPr lang="en-US" sz="2400" smtClean="0"/>
              <a:t>Typical battery life 5 years.</a:t>
            </a:r>
          </a:p>
          <a:p>
            <a:endParaRPr lang="en-US" sz="2400" smtClean="0"/>
          </a:p>
          <a:p>
            <a:pPr>
              <a:buFont typeface="Arial" charset="0"/>
              <a:buNone/>
            </a:pPr>
            <a:endParaRPr lang="en-US" sz="2400" smtClean="0"/>
          </a:p>
        </p:txBody>
      </p:sp>
      <p:sp>
        <p:nvSpPr>
          <p:cNvPr id="4" name="Slide Number Placeholder 3"/>
          <p:cNvSpPr>
            <a:spLocks noGrp="1"/>
          </p:cNvSpPr>
          <p:nvPr>
            <p:ph type="sldNum" sz="quarter" idx="12"/>
          </p:nvPr>
        </p:nvSpPr>
        <p:spPr/>
        <p:txBody>
          <a:bodyPr/>
          <a:lstStyle/>
          <a:p>
            <a:pPr>
              <a:defRPr/>
            </a:pPr>
            <a:fld id="{04287C82-3CEB-4EE5-AF4C-A62D419AD020}"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Power Status Indicators</a:t>
            </a:r>
          </a:p>
        </p:txBody>
      </p:sp>
      <p:sp>
        <p:nvSpPr>
          <p:cNvPr id="3" name="Content Placeholder 2"/>
          <p:cNvSpPr>
            <a:spLocks noGrp="1"/>
          </p:cNvSpPr>
          <p:nvPr>
            <p:ph idx="1"/>
          </p:nvPr>
        </p:nvSpPr>
        <p:spPr>
          <a:xfrm>
            <a:off x="457200" y="1600200"/>
            <a:ext cx="8382000" cy="4724400"/>
          </a:xfrm>
        </p:spPr>
        <p:txBody>
          <a:bodyPr rtlCol="0">
            <a:normAutofit fontScale="85000" lnSpcReduction="10000"/>
          </a:bodyPr>
          <a:lstStyle/>
          <a:p>
            <a:pPr eaLnBrk="1" fontAlgn="auto" hangingPunct="1">
              <a:spcAft>
                <a:spcPts val="0"/>
              </a:spcAft>
              <a:buFont typeface="Arial" pitchFamily="34" charset="0"/>
              <a:buChar char="•"/>
              <a:defRPr/>
            </a:pPr>
            <a:r>
              <a:rPr lang="en-US" sz="2600" dirty="0" smtClean="0"/>
              <a:t>Power Status indicators provide visual system operational status/ troubleshooting.</a:t>
            </a:r>
          </a:p>
          <a:p>
            <a:pPr eaLnBrk="1" fontAlgn="auto" hangingPunct="1">
              <a:spcAft>
                <a:spcPts val="0"/>
              </a:spcAft>
              <a:buFont typeface="Arial" pitchFamily="34" charset="0"/>
              <a:buChar char="•"/>
              <a:defRPr/>
            </a:pPr>
            <a:endParaRPr lang="en-US" sz="2400" dirty="0"/>
          </a:p>
          <a:p>
            <a:pPr eaLnBrk="1" fontAlgn="auto" hangingPunct="1">
              <a:spcAft>
                <a:spcPts val="0"/>
              </a:spcAft>
              <a:buFont typeface="Arial" pitchFamily="34" charset="0"/>
              <a:buChar char="•"/>
              <a:defRPr/>
            </a:pPr>
            <a:endParaRPr lang="en-US" sz="2400" dirty="0" smtClean="0"/>
          </a:p>
          <a:p>
            <a:pPr eaLnBrk="1" fontAlgn="auto" hangingPunct="1">
              <a:spcAft>
                <a:spcPts val="0"/>
              </a:spcAft>
              <a:buFont typeface="Arial" pitchFamily="34" charset="0"/>
              <a:buChar char="•"/>
              <a:tabLst>
                <a:tab pos="4454525" algn="l"/>
              </a:tabLst>
              <a:defRPr/>
            </a:pPr>
            <a:endParaRPr lang="en-US" sz="2400" dirty="0" smtClean="0"/>
          </a:p>
          <a:p>
            <a:pPr eaLnBrk="1" fontAlgn="auto" hangingPunct="1">
              <a:spcAft>
                <a:spcPts val="0"/>
              </a:spcAft>
              <a:buFont typeface="Arial" pitchFamily="34" charset="0"/>
              <a:buChar char="•"/>
              <a:tabLst>
                <a:tab pos="4454525" algn="l"/>
              </a:tabLst>
              <a:defRPr/>
            </a:pPr>
            <a:endParaRPr lang="en-US" sz="2400" dirty="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lvl="1" eaLnBrk="1" fontAlgn="auto" hangingPunct="1">
              <a:spcAft>
                <a:spcPts val="0"/>
              </a:spcAft>
              <a:buFont typeface="Arial" pitchFamily="34" charset="0"/>
              <a:buChar char="–"/>
              <a:tabLst>
                <a:tab pos="4454525" algn="l"/>
              </a:tabLst>
              <a:defRPr/>
            </a:pPr>
            <a:endParaRPr lang="en-US" sz="1500" dirty="0" smtClean="0"/>
          </a:p>
          <a:p>
            <a:pPr lvl="1" eaLnBrk="1" fontAlgn="auto" hangingPunct="1">
              <a:spcAft>
                <a:spcPts val="0"/>
              </a:spcAft>
              <a:buFont typeface="Arial" pitchFamily="34" charset="0"/>
              <a:buChar char="–"/>
              <a:tabLst>
                <a:tab pos="4454525" algn="l"/>
              </a:tabLst>
              <a:defRPr/>
            </a:pPr>
            <a:r>
              <a:rPr lang="en-US" sz="2200" dirty="0" smtClean="0"/>
              <a:t>Top Green LED indicates the MDP is charging(Figure 1)</a:t>
            </a:r>
          </a:p>
          <a:p>
            <a:pPr lvl="1" eaLnBrk="1" fontAlgn="auto" hangingPunct="1">
              <a:spcAft>
                <a:spcPts val="0"/>
              </a:spcAft>
              <a:buFont typeface="Arial" pitchFamily="34" charset="0"/>
              <a:buChar char="–"/>
              <a:tabLst>
                <a:tab pos="4454525" algn="l"/>
              </a:tabLst>
              <a:defRPr/>
            </a:pPr>
            <a:r>
              <a:rPr lang="en-US" sz="2200" dirty="0" smtClean="0"/>
              <a:t>Middle Amber LED indicates the MDP is supplying backup power.(Figure 2)</a:t>
            </a:r>
          </a:p>
          <a:p>
            <a:pPr lvl="1" eaLnBrk="1" fontAlgn="auto" hangingPunct="1">
              <a:spcAft>
                <a:spcPts val="0"/>
              </a:spcAft>
              <a:buFont typeface="Arial" pitchFamily="34" charset="0"/>
              <a:buChar char="–"/>
              <a:defRPr/>
            </a:pPr>
            <a:r>
              <a:rPr lang="en-US" sz="2200" dirty="0" smtClean="0"/>
              <a:t>Bottom green LED indicates input is connected(Figure 1)</a:t>
            </a:r>
          </a:p>
        </p:txBody>
      </p:sp>
      <p:pic>
        <p:nvPicPr>
          <p:cNvPr id="16388" name="Picture 3" descr="IMG_0430.jpg"/>
          <p:cNvPicPr>
            <a:picLocks noChangeAspect="1"/>
          </p:cNvPicPr>
          <p:nvPr/>
        </p:nvPicPr>
        <p:blipFill>
          <a:blip r:embed="rId3" cstate="print"/>
          <a:srcRect/>
          <a:stretch>
            <a:fillRect/>
          </a:stretch>
        </p:blipFill>
        <p:spPr bwMode="auto">
          <a:xfrm>
            <a:off x="914400" y="2438400"/>
            <a:ext cx="3048000" cy="2286000"/>
          </a:xfrm>
          <a:prstGeom prst="rect">
            <a:avLst/>
          </a:prstGeom>
          <a:noFill/>
          <a:ln w="9525">
            <a:noFill/>
            <a:miter lim="800000"/>
            <a:headEnd/>
            <a:tailEnd/>
          </a:ln>
        </p:spPr>
      </p:pic>
      <p:pic>
        <p:nvPicPr>
          <p:cNvPr id="16389" name="Picture 1" descr="IMG_0432.jpg"/>
          <p:cNvPicPr>
            <a:picLocks noChangeAspect="1"/>
          </p:cNvPicPr>
          <p:nvPr/>
        </p:nvPicPr>
        <p:blipFill>
          <a:blip r:embed="rId4" cstate="print"/>
          <a:srcRect/>
          <a:stretch>
            <a:fillRect/>
          </a:stretch>
        </p:blipFill>
        <p:spPr bwMode="auto">
          <a:xfrm>
            <a:off x="5105400" y="2438400"/>
            <a:ext cx="2997200" cy="2247900"/>
          </a:xfrm>
          <a:prstGeom prst="rect">
            <a:avLst/>
          </a:prstGeom>
          <a:noFill/>
          <a:ln w="9525">
            <a:noFill/>
            <a:miter lim="800000"/>
            <a:headEnd/>
            <a:tailEnd/>
          </a:ln>
        </p:spPr>
      </p:pic>
      <p:sp>
        <p:nvSpPr>
          <p:cNvPr id="16390" name="TextBox 6"/>
          <p:cNvSpPr txBox="1">
            <a:spLocks noChangeArrowheads="1"/>
          </p:cNvSpPr>
          <p:nvPr/>
        </p:nvSpPr>
        <p:spPr bwMode="auto">
          <a:xfrm>
            <a:off x="1981200" y="4724400"/>
            <a:ext cx="936625" cy="369888"/>
          </a:xfrm>
          <a:prstGeom prst="rect">
            <a:avLst/>
          </a:prstGeom>
          <a:noFill/>
          <a:ln w="9525">
            <a:noFill/>
            <a:miter lim="800000"/>
            <a:headEnd/>
            <a:tailEnd/>
          </a:ln>
        </p:spPr>
        <p:txBody>
          <a:bodyPr wrap="none">
            <a:spAutoFit/>
          </a:bodyPr>
          <a:lstStyle/>
          <a:p>
            <a:r>
              <a:rPr lang="en-US">
                <a:latin typeface="Calibri" pitchFamily="34" charset="0"/>
              </a:rPr>
              <a:t>Figure 1</a:t>
            </a:r>
          </a:p>
        </p:txBody>
      </p:sp>
      <p:sp>
        <p:nvSpPr>
          <p:cNvPr id="16391" name="TextBox 7"/>
          <p:cNvSpPr txBox="1">
            <a:spLocks noChangeArrowheads="1"/>
          </p:cNvSpPr>
          <p:nvPr/>
        </p:nvSpPr>
        <p:spPr bwMode="auto">
          <a:xfrm>
            <a:off x="6172200" y="4724400"/>
            <a:ext cx="936625" cy="369888"/>
          </a:xfrm>
          <a:prstGeom prst="rect">
            <a:avLst/>
          </a:prstGeom>
          <a:noFill/>
          <a:ln w="9525">
            <a:noFill/>
            <a:miter lim="800000"/>
            <a:headEnd/>
            <a:tailEnd/>
          </a:ln>
        </p:spPr>
        <p:txBody>
          <a:bodyPr wrap="none">
            <a:spAutoFit/>
          </a:bodyPr>
          <a:lstStyle/>
          <a:p>
            <a:r>
              <a:rPr lang="en-US">
                <a:latin typeface="Calibri" pitchFamily="34" charset="0"/>
              </a:rPr>
              <a:t>Figure 2</a:t>
            </a:r>
          </a:p>
        </p:txBody>
      </p:sp>
      <p:sp>
        <p:nvSpPr>
          <p:cNvPr id="8" name="Slide Number Placeholder 7"/>
          <p:cNvSpPr>
            <a:spLocks noGrp="1"/>
          </p:cNvSpPr>
          <p:nvPr>
            <p:ph type="sldNum" sz="quarter" idx="12"/>
          </p:nvPr>
        </p:nvSpPr>
        <p:spPr/>
        <p:txBody>
          <a:bodyPr/>
          <a:lstStyle/>
          <a:p>
            <a:pPr>
              <a:defRPr/>
            </a:pPr>
            <a:fld id="{C40E30F8-92EE-4807-925D-8F0AB552E1D5}" type="slidenum">
              <a:rPr lang="en-US" smtClean="0"/>
              <a:pPr>
                <a:defRPr/>
              </a:pPr>
              <a:t>15</a:t>
            </a:fld>
            <a:endParaRPr lang="en-US"/>
          </a:p>
        </p:txBody>
      </p:sp>
      <p:cxnSp>
        <p:nvCxnSpPr>
          <p:cNvPr id="18" name="Straight Connector 17"/>
          <p:cNvCxnSpPr/>
          <p:nvPr/>
        </p:nvCxnSpPr>
        <p:spPr>
          <a:xfrm rot="10800000">
            <a:off x="8610600" y="5715000"/>
            <a:ext cx="2286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8572500" y="5448300"/>
            <a:ext cx="5334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953000" y="5181600"/>
            <a:ext cx="38862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4267200" y="4495800"/>
            <a:ext cx="13716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4953000" y="3810000"/>
            <a:ext cx="838200" cy="1588"/>
          </a:xfrm>
          <a:prstGeom prst="straightConnector1">
            <a:avLst/>
          </a:prstGeom>
          <a:ln w="34925">
            <a:solidFill>
              <a:srgbClr val="FCD73A"/>
            </a:solidFill>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V="1">
            <a:off x="-342900" y="4686300"/>
            <a:ext cx="1981200" cy="533400"/>
          </a:xfrm>
          <a:prstGeom prst="bentConnector3">
            <a:avLst>
              <a:gd name="adj1" fmla="val -620"/>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81000" y="3962400"/>
            <a:ext cx="1219200" cy="1588"/>
          </a:xfrm>
          <a:prstGeom prst="straightConnector1">
            <a:avLst/>
          </a:prstGeom>
          <a:ln w="34925">
            <a:solidFill>
              <a:srgbClr val="C0EF15"/>
            </a:solidFill>
            <a:tailEnd type="arrow"/>
          </a:ln>
          <a:effectLst>
            <a:outerShdw blurRad="40000" dist="20000" dir="5400000" rotWithShape="0">
              <a:srgbClr val="000000">
                <a:alpha val="0"/>
              </a:srgbClr>
            </a:outerShdw>
          </a:effectLst>
        </p:spPr>
        <p:style>
          <a:lnRef idx="2">
            <a:schemeClr val="accent3"/>
          </a:lnRef>
          <a:fillRef idx="0">
            <a:schemeClr val="accent3"/>
          </a:fillRef>
          <a:effectRef idx="1">
            <a:schemeClr val="accent3"/>
          </a:effectRef>
          <a:fontRef idx="minor">
            <a:schemeClr val="tx1"/>
          </a:fontRef>
        </p:style>
      </p:cxnSp>
      <p:cxnSp>
        <p:nvCxnSpPr>
          <p:cNvPr id="56" name="Straight Connector 55"/>
          <p:cNvCxnSpPr/>
          <p:nvPr/>
        </p:nvCxnSpPr>
        <p:spPr>
          <a:xfrm flipV="1">
            <a:off x="220663" y="3810000"/>
            <a:ext cx="7937" cy="1500188"/>
          </a:xfrm>
          <a:prstGeom prst="line">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28600" y="3810000"/>
            <a:ext cx="1371600" cy="1588"/>
          </a:xfrm>
          <a:prstGeom prst="straightConnector1">
            <a:avLst/>
          </a:prstGeom>
          <a:ln w="34925">
            <a:solidFill>
              <a:srgbClr val="C0EF15"/>
            </a:solidFill>
            <a:tailEnd type="arrow"/>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228600" y="5181600"/>
            <a:ext cx="381000" cy="152400"/>
          </a:xfrm>
          <a:custGeom>
            <a:avLst/>
            <a:gdLst>
              <a:gd name="connsiteX0" fmla="*/ 0 w 355600"/>
              <a:gd name="connsiteY0" fmla="*/ 107950 h 135467"/>
              <a:gd name="connsiteX1" fmla="*/ 50800 w 355600"/>
              <a:gd name="connsiteY1" fmla="*/ 44450 h 135467"/>
              <a:gd name="connsiteX2" fmla="*/ 114300 w 355600"/>
              <a:gd name="connsiteY2" fmla="*/ 6350 h 135467"/>
              <a:gd name="connsiteX3" fmla="*/ 190500 w 355600"/>
              <a:gd name="connsiteY3" fmla="*/ 6350 h 135467"/>
              <a:gd name="connsiteX4" fmla="*/ 292100 w 355600"/>
              <a:gd name="connsiteY4" fmla="*/ 44450 h 135467"/>
              <a:gd name="connsiteX5" fmla="*/ 342900 w 355600"/>
              <a:gd name="connsiteY5" fmla="*/ 120650 h 135467"/>
              <a:gd name="connsiteX6" fmla="*/ 355600 w 355600"/>
              <a:gd name="connsiteY6" fmla="*/ 133350 h 1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 h="135467">
                <a:moveTo>
                  <a:pt x="0" y="107950"/>
                </a:moveTo>
                <a:cubicBezTo>
                  <a:pt x="15875" y="84666"/>
                  <a:pt x="31750" y="61383"/>
                  <a:pt x="50800" y="44450"/>
                </a:cubicBezTo>
                <a:cubicBezTo>
                  <a:pt x="69850" y="27517"/>
                  <a:pt x="91017" y="12700"/>
                  <a:pt x="114300" y="6350"/>
                </a:cubicBezTo>
                <a:cubicBezTo>
                  <a:pt x="137583" y="0"/>
                  <a:pt x="160867" y="0"/>
                  <a:pt x="190500" y="6350"/>
                </a:cubicBezTo>
                <a:cubicBezTo>
                  <a:pt x="220133" y="12700"/>
                  <a:pt x="266700" y="25400"/>
                  <a:pt x="292100" y="44450"/>
                </a:cubicBezTo>
                <a:cubicBezTo>
                  <a:pt x="317500" y="63500"/>
                  <a:pt x="332317" y="105833"/>
                  <a:pt x="342900" y="120650"/>
                </a:cubicBezTo>
                <a:cubicBezTo>
                  <a:pt x="353483" y="135467"/>
                  <a:pt x="354541" y="134408"/>
                  <a:pt x="355600" y="133350"/>
                </a:cubicBezTo>
              </a:path>
            </a:pathLst>
          </a:custGeom>
          <a:ln w="34925">
            <a:solidFill>
              <a:srgbClr val="C0EF15"/>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27" name="Straight Connector 26"/>
          <p:cNvCxnSpPr/>
          <p:nvPr/>
        </p:nvCxnSpPr>
        <p:spPr>
          <a:xfrm rot="10800000">
            <a:off x="609600" y="5334000"/>
            <a:ext cx="304800" cy="0"/>
          </a:xfrm>
          <a:prstGeom prst="line">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Built to Last</a:t>
            </a:r>
          </a:p>
        </p:txBody>
      </p:sp>
      <p:sp>
        <p:nvSpPr>
          <p:cNvPr id="16387" name="Content Placeholder 2"/>
          <p:cNvSpPr>
            <a:spLocks noGrp="1"/>
          </p:cNvSpPr>
          <p:nvPr>
            <p:ph idx="1"/>
          </p:nvPr>
        </p:nvSpPr>
        <p:spPr>
          <a:xfrm>
            <a:off x="457200" y="1600200"/>
            <a:ext cx="4800600" cy="4648200"/>
          </a:xfrm>
        </p:spPr>
        <p:txBody>
          <a:bodyPr/>
          <a:lstStyle/>
          <a:p>
            <a:pPr eaLnBrk="1" hangingPunct="1"/>
            <a:r>
              <a:rPr lang="en-US" sz="2400" smtClean="0"/>
              <a:t>Conformal coated printed circuit board resists corrosion. </a:t>
            </a:r>
          </a:p>
          <a:p>
            <a:pPr eaLnBrk="1" hangingPunct="1"/>
            <a:r>
              <a:rPr lang="en-US" sz="2400" smtClean="0"/>
              <a:t>Rugged, rust and corrosion resistant powder coated aluminum case provides protection for components. </a:t>
            </a:r>
          </a:p>
          <a:p>
            <a:pPr eaLnBrk="1" hangingPunct="1"/>
            <a:r>
              <a:rPr lang="en-US" sz="2400" smtClean="0"/>
              <a:t>All components selected for dependable performance in hostile environments. </a:t>
            </a:r>
          </a:p>
          <a:p>
            <a:pPr eaLnBrk="1" hangingPunct="1"/>
            <a:r>
              <a:rPr lang="en-US" sz="2400" smtClean="0"/>
              <a:t>Two year limited warranty.</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2EE08BD5-9B2E-43EF-9CC6-1FC4085D2BA8}" type="slidenum">
              <a:rPr lang="en-US" smtClean="0"/>
              <a:pPr>
                <a:defRPr/>
              </a:pPr>
              <a:t>16</a:t>
            </a:fld>
            <a:endParaRPr lang="en-US"/>
          </a:p>
        </p:txBody>
      </p:sp>
      <p:pic>
        <p:nvPicPr>
          <p:cNvPr id="16389" name="Picture 5" descr="MDP-25New.jpg"/>
          <p:cNvPicPr>
            <a:picLocks noChangeAspect="1"/>
          </p:cNvPicPr>
          <p:nvPr/>
        </p:nvPicPr>
        <p:blipFill>
          <a:blip r:embed="rId3" cstate="print"/>
          <a:srcRect/>
          <a:stretch>
            <a:fillRect/>
          </a:stretch>
        </p:blipFill>
        <p:spPr bwMode="auto">
          <a:xfrm>
            <a:off x="4648200" y="1905000"/>
            <a:ext cx="3965575" cy="3686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z="4000" smtClean="0"/>
              <a:t>Proper Voltage is the Life Blood of Mobile Data Transmitters</a:t>
            </a:r>
          </a:p>
        </p:txBody>
      </p:sp>
      <p:sp>
        <p:nvSpPr>
          <p:cNvPr id="9219" name="Content Placeholder 2"/>
          <p:cNvSpPr>
            <a:spLocks noGrp="1"/>
          </p:cNvSpPr>
          <p:nvPr>
            <p:ph idx="1"/>
          </p:nvPr>
        </p:nvSpPr>
        <p:spPr>
          <a:xfrm>
            <a:off x="457200" y="1600200"/>
            <a:ext cx="8229600" cy="2590800"/>
          </a:xfrm>
        </p:spPr>
        <p:txBody>
          <a:bodyPr/>
          <a:lstStyle/>
          <a:p>
            <a:pPr eaLnBrk="1" hangingPunct="1"/>
            <a:r>
              <a:rPr lang="en-US" smtClean="0"/>
              <a:t>Mobile data transmitters and computers require stable and proper voltage input.</a:t>
            </a:r>
          </a:p>
          <a:p>
            <a:pPr eaLnBrk="1" hangingPunct="1"/>
            <a:r>
              <a:rPr lang="en-US" smtClean="0"/>
              <a:t>Low voltage or power loss causes system crashes, Lengthy reboot cycles, and potential software damage.</a:t>
            </a:r>
          </a:p>
        </p:txBody>
      </p:sp>
      <p:sp>
        <p:nvSpPr>
          <p:cNvPr id="5" name="Slide Number Placeholder 4"/>
          <p:cNvSpPr>
            <a:spLocks noGrp="1"/>
          </p:cNvSpPr>
          <p:nvPr>
            <p:ph type="sldNum" sz="quarter" idx="12"/>
          </p:nvPr>
        </p:nvSpPr>
        <p:spPr/>
        <p:txBody>
          <a:bodyPr/>
          <a:lstStyle/>
          <a:p>
            <a:pPr>
              <a:defRPr/>
            </a:pPr>
            <a:fld id="{CCE7EB77-B1CC-486A-B605-093654E5B913}" type="slidenum">
              <a:rPr lang="en-US" smtClean="0"/>
              <a:pPr>
                <a:defRPr/>
              </a:pPr>
              <a:t>2</a:t>
            </a:fld>
            <a:endParaRPr lang="en-US"/>
          </a:p>
        </p:txBody>
      </p:sp>
      <p:pic>
        <p:nvPicPr>
          <p:cNvPr id="9221" name="Picture 6" descr="Motorola Work Station copy.jpg"/>
          <p:cNvPicPr>
            <a:picLocks noChangeAspect="1"/>
          </p:cNvPicPr>
          <p:nvPr/>
        </p:nvPicPr>
        <p:blipFill>
          <a:blip r:embed="rId3" cstate="print"/>
          <a:srcRect/>
          <a:stretch>
            <a:fillRect/>
          </a:stretch>
        </p:blipFill>
        <p:spPr bwMode="auto">
          <a:xfrm>
            <a:off x="5410200" y="3886200"/>
            <a:ext cx="2187575" cy="2646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descr="mdp25 page 2 drawing.jpg"/>
          <p:cNvPicPr>
            <a:picLocks noChangeAspect="1"/>
          </p:cNvPicPr>
          <p:nvPr/>
        </p:nvPicPr>
        <p:blipFill>
          <a:blip r:embed="rId3" cstate="print"/>
          <a:srcRect/>
          <a:stretch>
            <a:fillRect/>
          </a:stretch>
        </p:blipFill>
        <p:spPr bwMode="auto">
          <a:xfrm>
            <a:off x="1295400" y="4067175"/>
            <a:ext cx="6553200" cy="2790825"/>
          </a:xfrm>
          <a:prstGeom prst="rect">
            <a:avLst/>
          </a:prstGeom>
          <a:noFill/>
          <a:ln w="9525">
            <a:noFill/>
            <a:miter lim="800000"/>
            <a:headEnd/>
            <a:tailEnd/>
          </a:ln>
        </p:spPr>
      </p:pic>
      <p:sp>
        <p:nvSpPr>
          <p:cNvPr id="10243" name="Title 1"/>
          <p:cNvSpPr>
            <a:spLocks noGrp="1"/>
          </p:cNvSpPr>
          <p:nvPr>
            <p:ph type="title"/>
          </p:nvPr>
        </p:nvSpPr>
        <p:spPr/>
        <p:txBody>
          <a:bodyPr/>
          <a:lstStyle/>
          <a:p>
            <a:pPr eaLnBrk="1" hangingPunct="1"/>
            <a:r>
              <a:rPr lang="en-US" smtClean="0"/>
              <a:t>Benefits</a:t>
            </a:r>
          </a:p>
        </p:txBody>
      </p:sp>
      <p:sp>
        <p:nvSpPr>
          <p:cNvPr id="10244" name="Content Placeholder 2"/>
          <p:cNvSpPr>
            <a:spLocks noGrp="1"/>
          </p:cNvSpPr>
          <p:nvPr>
            <p:ph idx="1"/>
          </p:nvPr>
        </p:nvSpPr>
        <p:spPr>
          <a:xfrm>
            <a:off x="457200" y="1600200"/>
            <a:ext cx="8229600" cy="2743200"/>
          </a:xfrm>
        </p:spPr>
        <p:txBody>
          <a:bodyPr/>
          <a:lstStyle/>
          <a:p>
            <a:pPr eaLnBrk="1" hangingPunct="1"/>
            <a:r>
              <a:rPr lang="en-US" sz="2800" smtClean="0"/>
              <a:t>The MDP maintains voltage to critical electronics when vehicle voltage falters.</a:t>
            </a:r>
          </a:p>
          <a:p>
            <a:pPr eaLnBrk="1" hangingPunct="1"/>
            <a:r>
              <a:rPr lang="en-US" sz="2800" smtClean="0"/>
              <a:t>Internal back –up battery maintains DC output voltage during dips and black outs, Preventing memory loss and system crashes in mission critical mobile electronics.</a:t>
            </a:r>
          </a:p>
        </p:txBody>
      </p:sp>
      <p:sp>
        <p:nvSpPr>
          <p:cNvPr id="4" name="Slide Number Placeholder 3"/>
          <p:cNvSpPr>
            <a:spLocks noGrp="1"/>
          </p:cNvSpPr>
          <p:nvPr>
            <p:ph type="sldNum" sz="quarter" idx="12"/>
          </p:nvPr>
        </p:nvSpPr>
        <p:spPr/>
        <p:txBody>
          <a:bodyPr/>
          <a:lstStyle/>
          <a:p>
            <a:pPr>
              <a:defRPr/>
            </a:pPr>
            <a:fld id="{326D3860-D09E-4A78-81F4-4DC0D23CF1E5}"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28" descr="MDP-25New.jpg"/>
          <p:cNvPicPr>
            <a:picLocks noChangeAspect="1"/>
          </p:cNvPicPr>
          <p:nvPr/>
        </p:nvPicPr>
        <p:blipFill>
          <a:blip r:embed="rId4" cstate="print"/>
          <a:srcRect/>
          <a:stretch>
            <a:fillRect/>
          </a:stretch>
        </p:blipFill>
        <p:spPr bwMode="auto">
          <a:xfrm>
            <a:off x="3581400" y="4876800"/>
            <a:ext cx="1803400" cy="1676400"/>
          </a:xfrm>
          <a:prstGeom prst="rect">
            <a:avLst/>
          </a:prstGeom>
          <a:noFill/>
          <a:ln w="9525">
            <a:noFill/>
            <a:miter lim="800000"/>
            <a:headEnd/>
            <a:tailEnd/>
          </a:ln>
        </p:spPr>
      </p:pic>
      <p:pic>
        <p:nvPicPr>
          <p:cNvPr id="1028" name="Picture 7" descr="Motorola Work Station copy.jpg"/>
          <p:cNvPicPr>
            <a:picLocks noChangeAspect="1"/>
          </p:cNvPicPr>
          <p:nvPr/>
        </p:nvPicPr>
        <p:blipFill>
          <a:blip r:embed="rId5" cstate="print"/>
          <a:srcRect/>
          <a:stretch>
            <a:fillRect/>
          </a:stretch>
        </p:blipFill>
        <p:spPr bwMode="auto">
          <a:xfrm>
            <a:off x="7239000" y="5029200"/>
            <a:ext cx="1219200" cy="1474788"/>
          </a:xfrm>
          <a:prstGeom prst="rect">
            <a:avLst/>
          </a:prstGeom>
          <a:noFill/>
          <a:ln w="9525">
            <a:noFill/>
            <a:miter lim="800000"/>
            <a:headEnd/>
            <a:tailEnd/>
          </a:ln>
        </p:spPr>
      </p:pic>
      <p:pic>
        <p:nvPicPr>
          <p:cNvPr id="1029" name="Picture 6" descr="car-battery.jpg"/>
          <p:cNvPicPr>
            <a:picLocks noChangeAspect="1"/>
          </p:cNvPicPr>
          <p:nvPr/>
        </p:nvPicPr>
        <p:blipFill>
          <a:blip r:embed="rId6" cstate="print"/>
          <a:srcRect l="12903" t="19354" r="16129" b="22581"/>
          <a:stretch>
            <a:fillRect/>
          </a:stretch>
        </p:blipFill>
        <p:spPr bwMode="auto">
          <a:xfrm>
            <a:off x="609600" y="5486400"/>
            <a:ext cx="1397000" cy="1143000"/>
          </a:xfrm>
          <a:prstGeom prst="rect">
            <a:avLst/>
          </a:prstGeom>
          <a:noFill/>
          <a:ln w="9525">
            <a:noFill/>
            <a:miter lim="800000"/>
            <a:headEnd/>
            <a:tailEnd/>
          </a:ln>
        </p:spPr>
      </p:pic>
      <p:graphicFrame>
        <p:nvGraphicFramePr>
          <p:cNvPr id="1026" name="Chart 18"/>
          <p:cNvGraphicFramePr>
            <a:graphicFrameLocks/>
          </p:cNvGraphicFramePr>
          <p:nvPr/>
        </p:nvGraphicFramePr>
        <p:xfrm>
          <a:off x="3810000" y="2286000"/>
          <a:ext cx="4786313" cy="2590800"/>
        </p:xfrm>
        <a:graphic>
          <a:graphicData uri="http://schemas.openxmlformats.org/presentationml/2006/ole">
            <p:oleObj spid="_x0000_s1026" name="Worksheet" r:id="rId7" imgW="3305251" imgH="2514600" progId="Excel.Sheet.8">
              <p:embed/>
            </p:oleObj>
          </a:graphicData>
        </a:graphic>
      </p:graphicFrame>
      <p:sp>
        <p:nvSpPr>
          <p:cNvPr id="1030" name="Title 1"/>
          <p:cNvSpPr>
            <a:spLocks noGrp="1"/>
          </p:cNvSpPr>
          <p:nvPr>
            <p:ph type="title"/>
          </p:nvPr>
        </p:nvSpPr>
        <p:spPr>
          <a:xfrm>
            <a:off x="304800" y="228600"/>
            <a:ext cx="8382000" cy="914400"/>
          </a:xfrm>
        </p:spPr>
        <p:txBody>
          <a:bodyPr/>
          <a:lstStyle/>
          <a:p>
            <a:pPr eaLnBrk="1" hangingPunct="1"/>
            <a:r>
              <a:rPr lang="en-US" sz="3200" dirty="0" smtClean="0"/>
              <a:t>Non-Motorola Application </a:t>
            </a:r>
            <a:r>
              <a:rPr lang="en-US" sz="3200" dirty="0" smtClean="0"/>
              <a:t>Example:</a:t>
            </a:r>
            <a:endParaRPr lang="en-US" sz="2600" dirty="0" smtClean="0"/>
          </a:p>
        </p:txBody>
      </p:sp>
      <p:sp>
        <p:nvSpPr>
          <p:cNvPr id="1031" name="Content Placeholder 2"/>
          <p:cNvSpPr>
            <a:spLocks noGrp="1"/>
          </p:cNvSpPr>
          <p:nvPr>
            <p:ph idx="1"/>
          </p:nvPr>
        </p:nvSpPr>
        <p:spPr>
          <a:xfrm>
            <a:off x="228600" y="1752600"/>
            <a:ext cx="3657600" cy="3429000"/>
          </a:xfrm>
        </p:spPr>
        <p:txBody>
          <a:bodyPr/>
          <a:lstStyle/>
          <a:p>
            <a:pPr eaLnBrk="1" hangingPunct="1"/>
            <a:r>
              <a:rPr lang="en-US" sz="2000" smtClean="0"/>
              <a:t>Internal back-up battery automatically switches online in 2 milliseconds when the vehicle’s battery voltage reaches  approximately 10.0 VDC.</a:t>
            </a:r>
          </a:p>
          <a:p>
            <a:pPr marL="339725" lvl="1" indent="-339725">
              <a:buFont typeface="Arial" charset="0"/>
              <a:buChar char="•"/>
            </a:pPr>
            <a:r>
              <a:rPr lang="en-US" sz="2000" smtClean="0"/>
              <a:t>Note: External timer recommended to prevent discharge of vehicle battery. (see next slide)</a:t>
            </a:r>
          </a:p>
          <a:p>
            <a:pPr eaLnBrk="1" hangingPunct="1">
              <a:buFont typeface="Arial" charset="0"/>
              <a:buNone/>
            </a:pPr>
            <a:endParaRPr lang="en-US" sz="2400" smtClean="0"/>
          </a:p>
        </p:txBody>
      </p:sp>
      <p:sp>
        <p:nvSpPr>
          <p:cNvPr id="1032" name="TextBox 4"/>
          <p:cNvSpPr txBox="1">
            <a:spLocks noChangeArrowheads="1"/>
          </p:cNvSpPr>
          <p:nvPr/>
        </p:nvSpPr>
        <p:spPr bwMode="auto">
          <a:xfrm>
            <a:off x="4038600" y="4114800"/>
            <a:ext cx="3810000" cy="523875"/>
          </a:xfrm>
          <a:prstGeom prst="rect">
            <a:avLst/>
          </a:prstGeom>
          <a:noFill/>
          <a:ln w="9525">
            <a:noFill/>
            <a:miter lim="800000"/>
            <a:headEnd/>
            <a:tailEnd/>
          </a:ln>
        </p:spPr>
        <p:txBody>
          <a:bodyPr>
            <a:spAutoFit/>
          </a:bodyPr>
          <a:lstStyle/>
          <a:p>
            <a:r>
              <a:rPr lang="en-US" sz="1400">
                <a:latin typeface="Calibri" pitchFamily="34" charset="0"/>
              </a:rPr>
              <a:t>Figure 1: The MDP(orange) activates when the vehicle battery(blue) has dropped below 10VDC.</a:t>
            </a:r>
          </a:p>
        </p:txBody>
      </p:sp>
      <p:sp>
        <p:nvSpPr>
          <p:cNvPr id="10" name="Slide Number Placeholder 9"/>
          <p:cNvSpPr>
            <a:spLocks noGrp="1"/>
          </p:cNvSpPr>
          <p:nvPr>
            <p:ph type="sldNum" sz="quarter" idx="12"/>
          </p:nvPr>
        </p:nvSpPr>
        <p:spPr/>
        <p:txBody>
          <a:bodyPr/>
          <a:lstStyle/>
          <a:p>
            <a:pPr>
              <a:defRPr/>
            </a:pPr>
            <a:fld id="{BD826B84-3883-4710-9931-E4D4ACAE5978}" type="slidenum">
              <a:rPr lang="en-US" smtClean="0"/>
              <a:pPr>
                <a:defRPr/>
              </a:pPr>
              <a:t>4</a:t>
            </a:fld>
            <a:endParaRPr lang="en-US"/>
          </a:p>
        </p:txBody>
      </p:sp>
      <p:sp>
        <p:nvSpPr>
          <p:cNvPr id="1036" name="TextBox 24"/>
          <p:cNvSpPr txBox="1">
            <a:spLocks noChangeArrowheads="1"/>
          </p:cNvSpPr>
          <p:nvPr/>
        </p:nvSpPr>
        <p:spPr bwMode="auto">
          <a:xfrm>
            <a:off x="7924800" y="1295400"/>
            <a:ext cx="990600" cy="954088"/>
          </a:xfrm>
          <a:prstGeom prst="rect">
            <a:avLst/>
          </a:prstGeom>
          <a:noFill/>
          <a:ln w="9525">
            <a:noFill/>
            <a:miter lim="800000"/>
            <a:headEnd/>
            <a:tailEnd/>
          </a:ln>
        </p:spPr>
        <p:txBody>
          <a:bodyPr>
            <a:spAutoFit/>
          </a:bodyPr>
          <a:lstStyle/>
          <a:p>
            <a:pPr>
              <a:defRPr/>
            </a:pPr>
            <a:r>
              <a:rPr lang="en-US" sz="1400" dirty="0">
                <a:latin typeface="+mj-lt"/>
              </a:rPr>
              <a:t>MDP Voltage to Mobile Computer</a:t>
            </a:r>
          </a:p>
        </p:txBody>
      </p:sp>
      <p:cxnSp>
        <p:nvCxnSpPr>
          <p:cNvPr id="22" name="Straight Arrow Connector 21"/>
          <p:cNvCxnSpPr>
            <a:stCxn id="1036" idx="1"/>
          </p:cNvCxnSpPr>
          <p:nvPr/>
        </p:nvCxnSpPr>
        <p:spPr>
          <a:xfrm rot="10800000" flipV="1">
            <a:off x="6553200" y="1773238"/>
            <a:ext cx="1371600" cy="969962"/>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cxnSp>
        <p:nvCxnSpPr>
          <p:cNvPr id="21" name="Straight Arrow Connector 20"/>
          <p:cNvCxnSpPr>
            <a:stCxn id="1041" idx="1"/>
          </p:cNvCxnSpPr>
          <p:nvPr/>
        </p:nvCxnSpPr>
        <p:spPr>
          <a:xfrm rot="10800000" flipV="1">
            <a:off x="5715000" y="3024188"/>
            <a:ext cx="2133600" cy="633412"/>
          </a:xfrm>
          <a:prstGeom prst="straightConnector1">
            <a:avLst/>
          </a:prstGeom>
          <a:ln w="25400">
            <a:solidFill>
              <a:srgbClr val="0070C0"/>
            </a:solidFill>
            <a:tailEnd type="arrow"/>
          </a:ln>
          <a:effectLst>
            <a:outerShdw blurRad="40000" dist="23000" dir="5400000" rotWithShape="0">
              <a:srgbClr val="000000">
                <a:alpha val="0"/>
              </a:srgbClr>
            </a:outerShdw>
          </a:effectLst>
        </p:spPr>
        <p:style>
          <a:lnRef idx="3">
            <a:schemeClr val="accent5"/>
          </a:lnRef>
          <a:fillRef idx="0">
            <a:schemeClr val="accent5"/>
          </a:fillRef>
          <a:effectRef idx="2">
            <a:schemeClr val="accent5"/>
          </a:effectRef>
          <a:fontRef idx="minor">
            <a:schemeClr val="tx1"/>
          </a:fontRef>
        </p:style>
      </p:cxnSp>
      <p:cxnSp>
        <p:nvCxnSpPr>
          <p:cNvPr id="15" name="Straight Arrow Connector 14"/>
          <p:cNvCxnSpPr>
            <a:stCxn id="1038" idx="1"/>
          </p:cNvCxnSpPr>
          <p:nvPr/>
        </p:nvCxnSpPr>
        <p:spPr>
          <a:xfrm rot="10800000" flipV="1">
            <a:off x="5029200" y="2090738"/>
            <a:ext cx="381000" cy="881062"/>
          </a:xfrm>
          <a:prstGeom prst="straightConnector1">
            <a:avLst/>
          </a:prstGeom>
          <a:ln w="25400">
            <a:solidFill>
              <a:srgbClr val="0070C0"/>
            </a:solidFill>
            <a:tailEnd type="arrow"/>
          </a:ln>
          <a:effectLst>
            <a:outerShdw blurRad="40000" dist="23000" dir="5400000" rotWithShape="0">
              <a:srgbClr val="000000">
                <a:alpha val="0"/>
              </a:srgbClr>
            </a:outerShdw>
          </a:effectLst>
        </p:spPr>
        <p:style>
          <a:lnRef idx="3">
            <a:schemeClr val="accent5"/>
          </a:lnRef>
          <a:fillRef idx="0">
            <a:schemeClr val="accent5"/>
          </a:fillRef>
          <a:effectRef idx="2">
            <a:schemeClr val="accent5"/>
          </a:effectRef>
          <a:fontRef idx="minor">
            <a:schemeClr val="tx1"/>
          </a:fontRef>
        </p:style>
      </p:cxnSp>
      <p:sp>
        <p:nvSpPr>
          <p:cNvPr id="1038" name="TextBox 16"/>
          <p:cNvSpPr txBox="1">
            <a:spLocks noChangeArrowheads="1"/>
          </p:cNvSpPr>
          <p:nvPr/>
        </p:nvSpPr>
        <p:spPr bwMode="auto">
          <a:xfrm>
            <a:off x="5410200" y="1828800"/>
            <a:ext cx="1905000" cy="523875"/>
          </a:xfrm>
          <a:prstGeom prst="rect">
            <a:avLst/>
          </a:prstGeom>
          <a:noFill/>
          <a:ln w="9525">
            <a:noFill/>
            <a:miter lim="800000"/>
            <a:headEnd/>
            <a:tailEnd/>
          </a:ln>
        </p:spPr>
        <p:txBody>
          <a:bodyPr>
            <a:spAutoFit/>
          </a:bodyPr>
          <a:lstStyle/>
          <a:p>
            <a:r>
              <a:rPr lang="en-US" sz="1400">
                <a:latin typeface="Calibri" pitchFamily="34" charset="0"/>
              </a:rPr>
              <a:t>Vehicle Battery Voltage to Mobile Computer</a:t>
            </a:r>
          </a:p>
        </p:txBody>
      </p:sp>
      <p:cxnSp>
        <p:nvCxnSpPr>
          <p:cNvPr id="42" name="Straight Arrow Connector 41"/>
          <p:cNvCxnSpPr>
            <a:stCxn id="1040" idx="1"/>
          </p:cNvCxnSpPr>
          <p:nvPr/>
        </p:nvCxnSpPr>
        <p:spPr>
          <a:xfrm rot="10800000">
            <a:off x="7162800" y="3733800"/>
            <a:ext cx="609600" cy="584200"/>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1040" name="TextBox 44"/>
          <p:cNvSpPr txBox="1">
            <a:spLocks noChangeArrowheads="1"/>
          </p:cNvSpPr>
          <p:nvPr/>
        </p:nvSpPr>
        <p:spPr bwMode="auto">
          <a:xfrm>
            <a:off x="7772400" y="3733800"/>
            <a:ext cx="1219200" cy="1169988"/>
          </a:xfrm>
          <a:prstGeom prst="rect">
            <a:avLst/>
          </a:prstGeom>
          <a:noFill/>
          <a:ln w="9525">
            <a:noFill/>
            <a:miter lim="800000"/>
            <a:headEnd/>
            <a:tailEnd/>
          </a:ln>
        </p:spPr>
        <p:txBody>
          <a:bodyPr>
            <a:spAutoFit/>
          </a:bodyPr>
          <a:lstStyle/>
          <a:p>
            <a:r>
              <a:rPr lang="en-US" sz="1400"/>
              <a:t>MDP Battery Low Voltage Disconnect Point 9.0VDC</a:t>
            </a:r>
          </a:p>
        </p:txBody>
      </p:sp>
      <p:sp>
        <p:nvSpPr>
          <p:cNvPr id="1041" name="TextBox 17"/>
          <p:cNvSpPr txBox="1">
            <a:spLocks noChangeArrowheads="1"/>
          </p:cNvSpPr>
          <p:nvPr/>
        </p:nvSpPr>
        <p:spPr bwMode="auto">
          <a:xfrm>
            <a:off x="7848600" y="2438400"/>
            <a:ext cx="1066800" cy="1169988"/>
          </a:xfrm>
          <a:prstGeom prst="rect">
            <a:avLst/>
          </a:prstGeom>
          <a:noFill/>
          <a:ln w="9525">
            <a:noFill/>
            <a:miter lim="800000"/>
            <a:headEnd/>
            <a:tailEnd/>
          </a:ln>
        </p:spPr>
        <p:txBody>
          <a:bodyPr>
            <a:spAutoFit/>
          </a:bodyPr>
          <a:lstStyle/>
          <a:p>
            <a:r>
              <a:rPr lang="en-US" sz="1400"/>
              <a:t>10.0 VDC, MDP Battery Switches Online</a:t>
            </a:r>
          </a:p>
        </p:txBody>
      </p:sp>
      <p:sp>
        <p:nvSpPr>
          <p:cNvPr id="1042" name="TextBox 52"/>
          <p:cNvSpPr txBox="1">
            <a:spLocks noChangeArrowheads="1"/>
          </p:cNvSpPr>
          <p:nvPr/>
        </p:nvSpPr>
        <p:spPr bwMode="auto">
          <a:xfrm>
            <a:off x="4114800" y="3048000"/>
            <a:ext cx="304800" cy="369888"/>
          </a:xfrm>
          <a:prstGeom prst="rect">
            <a:avLst/>
          </a:prstGeom>
          <a:noFill/>
          <a:ln w="9525">
            <a:noFill/>
            <a:miter lim="800000"/>
            <a:headEnd/>
            <a:tailEnd/>
          </a:ln>
        </p:spPr>
        <p:txBody>
          <a:bodyPr>
            <a:spAutoFit/>
          </a:bodyPr>
          <a:lstStyle/>
          <a:p>
            <a:endParaRPr lang="en-US"/>
          </a:p>
        </p:txBody>
      </p:sp>
      <p:sp>
        <p:nvSpPr>
          <p:cNvPr id="17" name="TextBox 17"/>
          <p:cNvSpPr txBox="1"/>
          <p:nvPr/>
        </p:nvSpPr>
        <p:spPr>
          <a:xfrm>
            <a:off x="838200" y="5943600"/>
            <a:ext cx="914400" cy="457200"/>
          </a:xfrm>
          <a:prstGeom prst="rect">
            <a:avLst/>
          </a:prstGeom>
          <a:noFill/>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mn-lt"/>
              </a:rPr>
              <a:t>Vehicle </a:t>
            </a:r>
            <a:r>
              <a:rPr lang="en-US" sz="1200" dirty="0">
                <a:latin typeface="+mn-lt"/>
              </a:rPr>
              <a:t>Battery</a:t>
            </a:r>
          </a:p>
        </p:txBody>
      </p:sp>
      <p:cxnSp>
        <p:nvCxnSpPr>
          <p:cNvPr id="18" name="Straight Connector 17"/>
          <p:cNvCxnSpPr/>
          <p:nvPr/>
        </p:nvCxnSpPr>
        <p:spPr>
          <a:xfrm>
            <a:off x="1981200" y="6172200"/>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2667000" y="6400800"/>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95600" y="6629400"/>
            <a:ext cx="182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572000" y="64770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953000" y="6477000"/>
            <a:ext cx="251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4876800" y="6400800"/>
            <a:ext cx="152400" cy="0"/>
          </a:xfrm>
          <a:prstGeom prst="line">
            <a:avLst/>
          </a:prstGeom>
        </p:spPr>
        <p:style>
          <a:lnRef idx="1">
            <a:schemeClr val="accent1"/>
          </a:lnRef>
          <a:fillRef idx="0">
            <a:schemeClr val="accent1"/>
          </a:fillRef>
          <a:effectRef idx="0">
            <a:schemeClr val="accent1"/>
          </a:effectRef>
          <a:fontRef idx="minor">
            <a:schemeClr val="tx1"/>
          </a:fontRef>
        </p:style>
      </p:cxnSp>
      <p:sp>
        <p:nvSpPr>
          <p:cNvPr id="1050" name="TextBox 60"/>
          <p:cNvSpPr txBox="1">
            <a:spLocks noChangeArrowheads="1"/>
          </p:cNvSpPr>
          <p:nvPr/>
        </p:nvSpPr>
        <p:spPr bwMode="auto">
          <a:xfrm>
            <a:off x="5486400" y="6248400"/>
            <a:ext cx="1371600" cy="276225"/>
          </a:xfrm>
          <a:prstGeom prst="rect">
            <a:avLst/>
          </a:prstGeom>
          <a:noFill/>
          <a:ln w="9525">
            <a:noFill/>
            <a:miter lim="800000"/>
            <a:headEnd/>
            <a:tailEnd/>
          </a:ln>
        </p:spPr>
        <p:txBody>
          <a:bodyPr>
            <a:spAutoFit/>
          </a:bodyPr>
          <a:lstStyle/>
          <a:p>
            <a:r>
              <a:rPr lang="en-US" sz="1200" dirty="0"/>
              <a:t>DC Power</a:t>
            </a:r>
          </a:p>
        </p:txBody>
      </p:sp>
      <p:cxnSp>
        <p:nvCxnSpPr>
          <p:cNvPr id="57" name="Straight Connector 56"/>
          <p:cNvCxnSpPr/>
          <p:nvPr/>
        </p:nvCxnSpPr>
        <p:spPr>
          <a:xfrm rot="5400000" flipH="1" flipV="1">
            <a:off x="7353300" y="636270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28600" y="990600"/>
            <a:ext cx="8153400" cy="708025"/>
          </a:xfrm>
          <a:prstGeom prst="rect">
            <a:avLst/>
          </a:prstGeom>
          <a:noFill/>
        </p:spPr>
        <p:txBody>
          <a:bodyPr>
            <a:spAutoFit/>
          </a:bodyPr>
          <a:lstStyle/>
          <a:p>
            <a:pPr marL="3175" indent="-3175">
              <a:spcBef>
                <a:spcPct val="20000"/>
              </a:spcBef>
              <a:defRPr/>
            </a:pPr>
            <a:r>
              <a:rPr lang="en-US" sz="2000" dirty="0">
                <a:latin typeface="+mn-lt"/>
              </a:rPr>
              <a:t>Condition: Vehicle engine off, electronics running, vehicle battery voltage decay with MDP activation.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4" descr="cf-19_swivel.jpg"/>
          <p:cNvPicPr>
            <a:picLocks noChangeAspect="1"/>
          </p:cNvPicPr>
          <p:nvPr/>
        </p:nvPicPr>
        <p:blipFill>
          <a:blip r:embed="rId3" cstate="print"/>
          <a:srcRect/>
          <a:stretch>
            <a:fillRect/>
          </a:stretch>
        </p:blipFill>
        <p:spPr bwMode="auto">
          <a:xfrm>
            <a:off x="6858000" y="5410200"/>
            <a:ext cx="1595438" cy="1263650"/>
          </a:xfrm>
          <a:prstGeom prst="rect">
            <a:avLst/>
          </a:prstGeom>
          <a:noFill/>
          <a:ln w="9525">
            <a:noFill/>
            <a:miter lim="800000"/>
            <a:headEnd/>
            <a:tailEnd/>
          </a:ln>
        </p:spPr>
      </p:pic>
      <p:pic>
        <p:nvPicPr>
          <p:cNvPr id="11267" name="Picture 13" descr="car-battery.jpg"/>
          <p:cNvPicPr>
            <a:picLocks noChangeAspect="1"/>
          </p:cNvPicPr>
          <p:nvPr/>
        </p:nvPicPr>
        <p:blipFill>
          <a:blip r:embed="rId4" cstate="print"/>
          <a:srcRect l="14285" t="17857" r="17857" b="25002"/>
          <a:stretch>
            <a:fillRect/>
          </a:stretch>
        </p:blipFill>
        <p:spPr bwMode="auto">
          <a:xfrm>
            <a:off x="762000" y="5638800"/>
            <a:ext cx="1266825" cy="1066800"/>
          </a:xfrm>
          <a:prstGeom prst="rect">
            <a:avLst/>
          </a:prstGeom>
          <a:noFill/>
          <a:ln w="9525">
            <a:noFill/>
            <a:miter lim="800000"/>
            <a:headEnd/>
            <a:tailEnd/>
          </a:ln>
        </p:spPr>
      </p:pic>
      <p:pic>
        <p:nvPicPr>
          <p:cNvPr id="11268" name="Picture 7" descr="tmr-30n 1 copy.jpg"/>
          <p:cNvPicPr>
            <a:picLocks noChangeAspect="1"/>
          </p:cNvPicPr>
          <p:nvPr/>
        </p:nvPicPr>
        <p:blipFill>
          <a:blip r:embed="rId5" cstate="print"/>
          <a:srcRect/>
          <a:stretch>
            <a:fillRect/>
          </a:stretch>
        </p:blipFill>
        <p:spPr bwMode="auto">
          <a:xfrm>
            <a:off x="4724400" y="5257800"/>
            <a:ext cx="1371600" cy="1071563"/>
          </a:xfrm>
          <a:prstGeom prst="rect">
            <a:avLst/>
          </a:prstGeom>
          <a:noFill/>
          <a:ln w="9525">
            <a:noFill/>
            <a:miter lim="800000"/>
            <a:headEnd/>
            <a:tailEnd/>
          </a:ln>
        </p:spPr>
      </p:pic>
      <p:sp>
        <p:nvSpPr>
          <p:cNvPr id="11269" name="Title 1"/>
          <p:cNvSpPr>
            <a:spLocks noGrp="1"/>
          </p:cNvSpPr>
          <p:nvPr>
            <p:ph type="title"/>
          </p:nvPr>
        </p:nvSpPr>
        <p:spPr>
          <a:xfrm>
            <a:off x="457200" y="228600"/>
            <a:ext cx="8229600" cy="838200"/>
          </a:xfrm>
        </p:spPr>
        <p:txBody>
          <a:bodyPr/>
          <a:lstStyle/>
          <a:p>
            <a:r>
              <a:rPr lang="en-US" sz="3400" smtClean="0"/>
              <a:t>Non-Motorola Application: Example </a:t>
            </a:r>
            <a:br>
              <a:rPr lang="en-US" sz="3400" smtClean="0"/>
            </a:br>
            <a:r>
              <a:rPr lang="en-US" sz="2600" smtClean="0"/>
              <a:t>With Power-off timer, TMR-30N, installed and ignition sense wire not connected</a:t>
            </a:r>
          </a:p>
        </p:txBody>
      </p:sp>
      <p:sp>
        <p:nvSpPr>
          <p:cNvPr id="4" name="Slide Number Placeholder 3"/>
          <p:cNvSpPr>
            <a:spLocks noGrp="1"/>
          </p:cNvSpPr>
          <p:nvPr>
            <p:ph type="sldNum" sz="quarter" idx="12"/>
          </p:nvPr>
        </p:nvSpPr>
        <p:spPr/>
        <p:txBody>
          <a:bodyPr/>
          <a:lstStyle/>
          <a:p>
            <a:pPr>
              <a:defRPr/>
            </a:pPr>
            <a:fld id="{3862F1AE-63A2-4A85-BEA2-6341212DDA25}" type="slidenum">
              <a:rPr lang="en-US" smtClean="0"/>
              <a:pPr>
                <a:defRPr/>
              </a:pPr>
              <a:t>5</a:t>
            </a:fld>
            <a:endParaRPr lang="en-US" dirty="0"/>
          </a:p>
        </p:txBody>
      </p:sp>
      <p:sp>
        <p:nvSpPr>
          <p:cNvPr id="17" name="TextBox 16"/>
          <p:cNvSpPr txBox="1"/>
          <p:nvPr/>
        </p:nvSpPr>
        <p:spPr>
          <a:xfrm>
            <a:off x="914400" y="6096000"/>
            <a:ext cx="990600" cy="457200"/>
          </a:xfrm>
          <a:prstGeom prst="rect">
            <a:avLst/>
          </a:prstGeom>
          <a:noFill/>
        </p:spPr>
        <p:txBody>
          <a:bodyPr>
            <a:spAutoFit/>
          </a:bodyPr>
          <a:lstStyle/>
          <a:p>
            <a:pPr algn="ctr">
              <a:defRPr/>
            </a:pPr>
            <a:r>
              <a:rPr lang="en-US" sz="1200" dirty="0">
                <a:latin typeface="+mn-lt"/>
              </a:rPr>
              <a:t>Vehicle Battery</a:t>
            </a:r>
          </a:p>
        </p:txBody>
      </p:sp>
      <p:sp>
        <p:nvSpPr>
          <p:cNvPr id="18" name="TextBox 17"/>
          <p:cNvSpPr txBox="1"/>
          <p:nvPr/>
        </p:nvSpPr>
        <p:spPr>
          <a:xfrm>
            <a:off x="5105400" y="6172200"/>
            <a:ext cx="1219200" cy="461665"/>
          </a:xfrm>
          <a:prstGeom prst="rect">
            <a:avLst/>
          </a:prstGeom>
          <a:noFill/>
        </p:spPr>
        <p:txBody>
          <a:bodyPr wrap="square">
            <a:spAutoFit/>
          </a:bodyPr>
          <a:lstStyle/>
          <a:p>
            <a:pPr algn="ctr">
              <a:defRPr/>
            </a:pPr>
            <a:r>
              <a:rPr lang="en-US" sz="1400" dirty="0">
                <a:latin typeface="+mn-lt"/>
              </a:rPr>
              <a:t>TMR-30N</a:t>
            </a:r>
          </a:p>
          <a:p>
            <a:pPr algn="ctr">
              <a:defRPr/>
            </a:pPr>
            <a:r>
              <a:rPr lang="en-US" sz="1000" dirty="0">
                <a:latin typeface="+mn-lt"/>
              </a:rPr>
              <a:t>(Order Separately)</a:t>
            </a:r>
          </a:p>
        </p:txBody>
      </p:sp>
      <p:sp>
        <p:nvSpPr>
          <p:cNvPr id="11270" name="Content Placeholder 2"/>
          <p:cNvSpPr>
            <a:spLocks noGrp="1"/>
          </p:cNvSpPr>
          <p:nvPr>
            <p:ph idx="1"/>
          </p:nvPr>
        </p:nvSpPr>
        <p:spPr>
          <a:xfrm>
            <a:off x="457200" y="1295400"/>
            <a:ext cx="8382000" cy="4114800"/>
          </a:xfrm>
        </p:spPr>
        <p:txBody>
          <a:bodyPr/>
          <a:lstStyle/>
          <a:p>
            <a:pPr>
              <a:spcBef>
                <a:spcPts val="600"/>
              </a:spcBef>
              <a:buNone/>
              <a:defRPr/>
            </a:pPr>
            <a:r>
              <a:rPr lang="en-US" sz="2000" u="sng" dirty="0" smtClean="0"/>
              <a:t>Before </a:t>
            </a:r>
            <a:r>
              <a:rPr lang="en-US" sz="2000" u="sng" dirty="0" smtClean="0"/>
              <a:t>Engine Startup:</a:t>
            </a:r>
          </a:p>
          <a:p>
            <a:pPr>
              <a:spcBef>
                <a:spcPts val="0"/>
              </a:spcBef>
              <a:defRPr/>
            </a:pPr>
            <a:r>
              <a:rPr lang="en-US" sz="2000" dirty="0" smtClean="0"/>
              <a:t>TMR-30N will not connect the load to the vehicle battery until the engine is started.</a:t>
            </a:r>
          </a:p>
          <a:p>
            <a:pPr>
              <a:spcBef>
                <a:spcPts val="400"/>
              </a:spcBef>
              <a:buFont typeface="Arial" charset="0"/>
              <a:buNone/>
              <a:defRPr/>
            </a:pPr>
            <a:r>
              <a:rPr lang="en-US" sz="2000" u="sng" dirty="0" smtClean="0"/>
              <a:t>After Engine Shutdown:</a:t>
            </a:r>
          </a:p>
          <a:p>
            <a:pPr>
              <a:spcBef>
                <a:spcPts val="0"/>
              </a:spcBef>
              <a:defRPr/>
            </a:pPr>
            <a:r>
              <a:rPr lang="en-US" sz="2000" dirty="0" smtClean="0"/>
              <a:t>Timer activates after sensing the engine stop and begins the time out sequence, disconnecting the mobile computer from the vehicle battery after the set interval, preventing the total discharge of the vehicle battery.</a:t>
            </a:r>
          </a:p>
          <a:p>
            <a:pPr>
              <a:spcBef>
                <a:spcPts val="0"/>
              </a:spcBef>
              <a:defRPr/>
            </a:pPr>
            <a:r>
              <a:rPr lang="en-US" sz="2000" dirty="0" smtClean="0"/>
              <a:t>Internal back-up battery automatically switches online in 2 milliseconds when the vehicle’s battery voltage reaches  approximately 10.0 VDC. If the battery voltage remains low for more than 3 seconds, the MDP will continue to Power the load until the vehicle battery is returned to 12VDC or </a:t>
            </a:r>
            <a:r>
              <a:rPr lang="en-US" sz="2000" dirty="0" smtClean="0"/>
              <a:t>greater or timer disconnects.</a:t>
            </a:r>
            <a:endParaRPr lang="en-US" sz="2000" dirty="0" smtClean="0"/>
          </a:p>
          <a:p>
            <a:pPr>
              <a:spcBef>
                <a:spcPts val="0"/>
              </a:spcBef>
              <a:defRPr/>
            </a:pPr>
            <a:endParaRPr lang="en-US" sz="1900" dirty="0" smtClean="0"/>
          </a:p>
          <a:p>
            <a:pPr>
              <a:defRPr/>
            </a:pPr>
            <a:endParaRPr lang="en-US" sz="2000" dirty="0" smtClean="0"/>
          </a:p>
        </p:txBody>
      </p:sp>
      <p:pic>
        <p:nvPicPr>
          <p:cNvPr id="11277" name="Picture 14" descr="MDP-25New.jpg"/>
          <p:cNvPicPr>
            <a:picLocks noChangeAspect="1"/>
          </p:cNvPicPr>
          <p:nvPr/>
        </p:nvPicPr>
        <p:blipFill>
          <a:blip r:embed="rId6" cstate="print"/>
          <a:srcRect/>
          <a:stretch>
            <a:fillRect/>
          </a:stretch>
        </p:blipFill>
        <p:spPr bwMode="auto">
          <a:xfrm>
            <a:off x="2819400" y="5334000"/>
            <a:ext cx="1392776" cy="1295400"/>
          </a:xfrm>
          <a:prstGeom prst="rect">
            <a:avLst/>
          </a:prstGeom>
          <a:noFill/>
          <a:ln w="9525">
            <a:noFill/>
            <a:miter lim="800000"/>
            <a:headEnd/>
            <a:tailEnd/>
          </a:ln>
        </p:spPr>
      </p:pic>
      <p:cxnSp>
        <p:nvCxnSpPr>
          <p:cNvPr id="60" name="Straight Connector 59"/>
          <p:cNvCxnSpPr/>
          <p:nvPr/>
        </p:nvCxnSpPr>
        <p:spPr>
          <a:xfrm rot="5400000" flipH="1" flipV="1">
            <a:off x="3543300" y="6591300"/>
            <a:ext cx="2286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71" name="Straight Connector 70"/>
          <p:cNvCxnSpPr/>
          <p:nvPr/>
        </p:nvCxnSpPr>
        <p:spPr>
          <a:xfrm rot="5400000" flipH="1" flipV="1">
            <a:off x="3581400" y="6629400"/>
            <a:ext cx="304800" cy="0"/>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rot="5400000" flipH="1" flipV="1">
            <a:off x="3657600" y="6629400"/>
            <a:ext cx="304800" cy="0"/>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a:off x="3810000" y="6781800"/>
            <a:ext cx="3352800" cy="0"/>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p:cNvCxnSpPr/>
          <p:nvPr/>
        </p:nvCxnSpPr>
        <p:spPr>
          <a:xfrm rot="5400000" flipH="1" flipV="1">
            <a:off x="7048500" y="6667500"/>
            <a:ext cx="228600" cy="0"/>
          </a:xfrm>
          <a:prstGeom prst="line">
            <a:avLst/>
          </a:prstGeom>
        </p:spPr>
        <p:style>
          <a:lnRef idx="1">
            <a:schemeClr val="dk1"/>
          </a:lnRef>
          <a:fillRef idx="0">
            <a:schemeClr val="dk1"/>
          </a:fillRef>
          <a:effectRef idx="0">
            <a:schemeClr val="dk1"/>
          </a:effectRef>
          <a:fontRef idx="minor">
            <a:schemeClr val="tx1"/>
          </a:fontRef>
        </p:style>
      </p:cxnSp>
      <p:cxnSp>
        <p:nvCxnSpPr>
          <p:cNvPr id="82" name="Straight Connector 81"/>
          <p:cNvCxnSpPr/>
          <p:nvPr/>
        </p:nvCxnSpPr>
        <p:spPr>
          <a:xfrm>
            <a:off x="2362200" y="6781800"/>
            <a:ext cx="1371600" cy="0"/>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p:cNvCxnSpPr/>
          <p:nvPr/>
        </p:nvCxnSpPr>
        <p:spPr>
          <a:xfrm rot="5400000" flipH="1" flipV="1">
            <a:off x="1866900" y="6286500"/>
            <a:ext cx="990600" cy="0"/>
          </a:xfrm>
          <a:prstGeom prst="line">
            <a:avLst/>
          </a:prstGeom>
        </p:spPr>
        <p:style>
          <a:lnRef idx="1">
            <a:schemeClr val="dk1"/>
          </a:lnRef>
          <a:fillRef idx="0">
            <a:schemeClr val="dk1"/>
          </a:fillRef>
          <a:effectRef idx="0">
            <a:schemeClr val="dk1"/>
          </a:effectRef>
          <a:fontRef idx="minor">
            <a:schemeClr val="tx1"/>
          </a:fontRef>
        </p:style>
      </p:cxnSp>
      <p:cxnSp>
        <p:nvCxnSpPr>
          <p:cNvPr id="87" name="Straight Connector 86"/>
          <p:cNvCxnSpPr/>
          <p:nvPr/>
        </p:nvCxnSpPr>
        <p:spPr>
          <a:xfrm>
            <a:off x="1905000" y="5791200"/>
            <a:ext cx="457200" cy="0"/>
          </a:xfrm>
          <a:prstGeom prst="line">
            <a:avLst/>
          </a:prstGeom>
        </p:spPr>
        <p:style>
          <a:lnRef idx="1">
            <a:schemeClr val="dk1"/>
          </a:lnRef>
          <a:fillRef idx="0">
            <a:schemeClr val="dk1"/>
          </a:fillRef>
          <a:effectRef idx="0">
            <a:schemeClr val="dk1"/>
          </a:effectRef>
          <a:fontRef idx="minor">
            <a:schemeClr val="tx1"/>
          </a:fontRef>
        </p:style>
      </p:cxnSp>
      <p:cxnSp>
        <p:nvCxnSpPr>
          <p:cNvPr id="95" name="Straight Connector 94"/>
          <p:cNvCxnSpPr/>
          <p:nvPr/>
        </p:nvCxnSpPr>
        <p:spPr>
          <a:xfrm rot="5400000">
            <a:off x="800100" y="5676900"/>
            <a:ext cx="2286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2" name="Straight Connector 101"/>
          <p:cNvCxnSpPr/>
          <p:nvPr/>
        </p:nvCxnSpPr>
        <p:spPr>
          <a:xfrm>
            <a:off x="6324600" y="6629400"/>
            <a:ext cx="6858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4" name="Straight Connector 103"/>
          <p:cNvCxnSpPr/>
          <p:nvPr/>
        </p:nvCxnSpPr>
        <p:spPr>
          <a:xfrm>
            <a:off x="7010400" y="64770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6" name="Straight Connector 105"/>
          <p:cNvCxnSpPr/>
          <p:nvPr/>
        </p:nvCxnSpPr>
        <p:spPr>
          <a:xfrm rot="5400000" flipH="1" flipV="1">
            <a:off x="3886200" y="65532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9" name="Straight Connector 108"/>
          <p:cNvCxnSpPr/>
          <p:nvPr/>
        </p:nvCxnSpPr>
        <p:spPr>
          <a:xfrm rot="5400000" flipH="1" flipV="1">
            <a:off x="6934200" y="65532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9" name="Straight Connector 28"/>
          <p:cNvCxnSpPr/>
          <p:nvPr/>
        </p:nvCxnSpPr>
        <p:spPr>
          <a:xfrm>
            <a:off x="2514600" y="6705600"/>
            <a:ext cx="1143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33" name="Straight Connector 32"/>
          <p:cNvCxnSpPr/>
          <p:nvPr/>
        </p:nvCxnSpPr>
        <p:spPr>
          <a:xfrm rot="5400000" flipH="1" flipV="1">
            <a:off x="1943100" y="6134100"/>
            <a:ext cx="1143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Connector 35"/>
          <p:cNvCxnSpPr/>
          <p:nvPr/>
        </p:nvCxnSpPr>
        <p:spPr>
          <a:xfrm>
            <a:off x="914400" y="5562600"/>
            <a:ext cx="16002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0" name="Straight Connector 39"/>
          <p:cNvCxnSpPr/>
          <p:nvPr/>
        </p:nvCxnSpPr>
        <p:spPr>
          <a:xfrm rot="5400000" flipH="1" flipV="1">
            <a:off x="5676900" y="5981700"/>
            <a:ext cx="1295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4" name="Straight Connector 43"/>
          <p:cNvCxnSpPr/>
          <p:nvPr/>
        </p:nvCxnSpPr>
        <p:spPr>
          <a:xfrm>
            <a:off x="5943600" y="5334000"/>
            <a:ext cx="381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a:off x="3962400" y="6629400"/>
            <a:ext cx="381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rot="5400000">
            <a:off x="3924300" y="6210300"/>
            <a:ext cx="8382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3" name="Straight Connector 52"/>
          <p:cNvCxnSpPr/>
          <p:nvPr/>
        </p:nvCxnSpPr>
        <p:spPr>
          <a:xfrm>
            <a:off x="4343400" y="5791200"/>
            <a:ext cx="533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rot="5400000" flipH="1" flipV="1">
            <a:off x="4381500" y="6362700"/>
            <a:ext cx="8382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Title 1"/>
          <p:cNvSpPr>
            <a:spLocks noGrp="1"/>
          </p:cNvSpPr>
          <p:nvPr>
            <p:ph type="title"/>
          </p:nvPr>
        </p:nvSpPr>
        <p:spPr>
          <a:xfrm>
            <a:off x="457200" y="152400"/>
            <a:ext cx="8229600" cy="838200"/>
          </a:xfrm>
        </p:spPr>
        <p:txBody>
          <a:bodyPr/>
          <a:lstStyle/>
          <a:p>
            <a:r>
              <a:rPr lang="en-US" sz="3200" dirty="0" smtClean="0"/>
              <a:t>Non-Motorola Application: Example </a:t>
            </a:r>
            <a:r>
              <a:rPr lang="en-US" sz="3400" dirty="0" smtClean="0"/>
              <a:t/>
            </a:r>
            <a:br>
              <a:rPr lang="en-US" sz="3400" dirty="0" smtClean="0"/>
            </a:br>
            <a:r>
              <a:rPr lang="en-US" sz="2200" dirty="0" smtClean="0"/>
              <a:t>With Power-off timer, TMR-30N, installed </a:t>
            </a:r>
            <a:br>
              <a:rPr lang="en-US" sz="2200" dirty="0" smtClean="0"/>
            </a:br>
            <a:r>
              <a:rPr lang="en-US" sz="2200" dirty="0" smtClean="0"/>
              <a:t>and ignition sense wire connected</a:t>
            </a:r>
          </a:p>
        </p:txBody>
      </p:sp>
      <p:sp>
        <p:nvSpPr>
          <p:cNvPr id="11270" name="Content Placeholder 2"/>
          <p:cNvSpPr>
            <a:spLocks noGrp="1"/>
          </p:cNvSpPr>
          <p:nvPr>
            <p:ph idx="1"/>
          </p:nvPr>
        </p:nvSpPr>
        <p:spPr>
          <a:xfrm>
            <a:off x="457200" y="1143000"/>
            <a:ext cx="8382000" cy="3581400"/>
          </a:xfrm>
        </p:spPr>
        <p:txBody>
          <a:bodyPr/>
          <a:lstStyle/>
          <a:p>
            <a:pPr>
              <a:spcBef>
                <a:spcPts val="300"/>
              </a:spcBef>
              <a:buFont typeface="Arial" charset="0"/>
              <a:buNone/>
              <a:defRPr/>
            </a:pPr>
            <a:r>
              <a:rPr lang="en-US" sz="2200" u="sng" dirty="0" smtClean="0"/>
              <a:t>With </a:t>
            </a:r>
            <a:r>
              <a:rPr lang="en-US" sz="2200" u="sng" dirty="0" smtClean="0"/>
              <a:t>Ignition On</a:t>
            </a:r>
          </a:p>
          <a:p>
            <a:pPr>
              <a:defRPr/>
            </a:pPr>
            <a:r>
              <a:rPr lang="en-US" sz="2200" dirty="0" smtClean="0"/>
              <a:t>Timer will not activate until ignition is turned off.</a:t>
            </a:r>
          </a:p>
          <a:p>
            <a:pPr>
              <a:defRPr/>
            </a:pPr>
            <a:r>
              <a:rPr lang="en-US" sz="2200" dirty="0" smtClean="0"/>
              <a:t>Internal back-up battery automatically switches online in 2 milliseconds when the vehicle’s battery voltage reaches  approximately 10.0 VDC.</a:t>
            </a:r>
          </a:p>
          <a:p>
            <a:pPr>
              <a:defRPr/>
            </a:pPr>
            <a:r>
              <a:rPr lang="en-US" sz="2200" dirty="0" smtClean="0"/>
              <a:t>If the vehicle battery decays to 10.0 volts prior to the timer disconnect, the MDP battery comes online and supplies power to the computer until it’s internal battery reaches 9.0 volts, and the LVD activates</a:t>
            </a:r>
            <a:r>
              <a:rPr lang="en-US" sz="2200" dirty="0" smtClean="0"/>
              <a:t>.</a:t>
            </a:r>
            <a:endParaRPr lang="en-US" sz="2200" dirty="0" smtClean="0"/>
          </a:p>
        </p:txBody>
      </p:sp>
      <p:pic>
        <p:nvPicPr>
          <p:cNvPr id="27" name="Picture 26" descr="KeyStarter.GIF"/>
          <p:cNvPicPr>
            <a:picLocks noChangeAspect="1"/>
          </p:cNvPicPr>
          <p:nvPr/>
        </p:nvPicPr>
        <p:blipFill>
          <a:blip r:embed="rId3" cstate="print"/>
          <a:srcRect l="7191" t="18794" r="24494"/>
          <a:stretch>
            <a:fillRect/>
          </a:stretch>
        </p:blipFill>
        <p:spPr>
          <a:xfrm>
            <a:off x="4572000" y="4699591"/>
            <a:ext cx="1447800" cy="634409"/>
          </a:xfrm>
          <a:prstGeom prst="rect">
            <a:avLst/>
          </a:prstGeom>
        </p:spPr>
      </p:pic>
      <p:sp>
        <p:nvSpPr>
          <p:cNvPr id="28" name="TextBox 27"/>
          <p:cNvSpPr txBox="1"/>
          <p:nvPr/>
        </p:nvSpPr>
        <p:spPr>
          <a:xfrm>
            <a:off x="4267200" y="4724400"/>
            <a:ext cx="1219200" cy="276999"/>
          </a:xfrm>
          <a:prstGeom prst="rect">
            <a:avLst/>
          </a:prstGeom>
          <a:noFill/>
        </p:spPr>
        <p:txBody>
          <a:bodyPr wrap="square" rtlCol="0">
            <a:spAutoFit/>
          </a:bodyPr>
          <a:lstStyle/>
          <a:p>
            <a:r>
              <a:rPr lang="en-US" sz="1200" dirty="0" smtClean="0"/>
              <a:t>Ignition Switch</a:t>
            </a:r>
            <a:endParaRPr lang="en-US" sz="1200" dirty="0"/>
          </a:p>
        </p:txBody>
      </p:sp>
      <p:sp>
        <p:nvSpPr>
          <p:cNvPr id="131" name="Slide Number Placeholder 3"/>
          <p:cNvSpPr>
            <a:spLocks noGrp="1"/>
          </p:cNvSpPr>
          <p:nvPr>
            <p:ph type="sldNum" sz="quarter" idx="12"/>
          </p:nvPr>
        </p:nvSpPr>
        <p:spPr>
          <a:xfrm>
            <a:off x="6553200" y="6356350"/>
            <a:ext cx="2133600" cy="365125"/>
          </a:xfrm>
        </p:spPr>
        <p:txBody>
          <a:bodyPr/>
          <a:lstStyle/>
          <a:p>
            <a:pPr>
              <a:defRPr/>
            </a:pPr>
            <a:fld id="{3862F1AE-63A2-4A85-BEA2-6341212DDA25}" type="slidenum">
              <a:rPr lang="en-US" smtClean="0"/>
              <a:pPr>
                <a:defRPr/>
              </a:pPr>
              <a:t>6</a:t>
            </a:fld>
            <a:endParaRPr lang="en-US" dirty="0"/>
          </a:p>
        </p:txBody>
      </p:sp>
      <p:pic>
        <p:nvPicPr>
          <p:cNvPr id="37" name="Picture 14" descr="cf-19_swivel.jpg"/>
          <p:cNvPicPr>
            <a:picLocks noChangeAspect="1"/>
          </p:cNvPicPr>
          <p:nvPr/>
        </p:nvPicPr>
        <p:blipFill>
          <a:blip r:embed="rId4" cstate="print"/>
          <a:srcRect/>
          <a:stretch>
            <a:fillRect/>
          </a:stretch>
        </p:blipFill>
        <p:spPr bwMode="auto">
          <a:xfrm>
            <a:off x="6858000" y="5410200"/>
            <a:ext cx="1595438" cy="1263650"/>
          </a:xfrm>
          <a:prstGeom prst="rect">
            <a:avLst/>
          </a:prstGeom>
          <a:noFill/>
          <a:ln w="9525">
            <a:noFill/>
            <a:miter lim="800000"/>
            <a:headEnd/>
            <a:tailEnd/>
          </a:ln>
        </p:spPr>
      </p:pic>
      <p:pic>
        <p:nvPicPr>
          <p:cNvPr id="38" name="Picture 13" descr="car-battery.jpg"/>
          <p:cNvPicPr>
            <a:picLocks noChangeAspect="1"/>
          </p:cNvPicPr>
          <p:nvPr/>
        </p:nvPicPr>
        <p:blipFill>
          <a:blip r:embed="rId5" cstate="print"/>
          <a:srcRect l="14285" t="17857" r="17857" b="25002"/>
          <a:stretch>
            <a:fillRect/>
          </a:stretch>
        </p:blipFill>
        <p:spPr bwMode="auto">
          <a:xfrm>
            <a:off x="762000" y="5638800"/>
            <a:ext cx="1266825" cy="1066800"/>
          </a:xfrm>
          <a:prstGeom prst="rect">
            <a:avLst/>
          </a:prstGeom>
          <a:noFill/>
          <a:ln w="9525">
            <a:noFill/>
            <a:miter lim="800000"/>
            <a:headEnd/>
            <a:tailEnd/>
          </a:ln>
        </p:spPr>
      </p:pic>
      <p:pic>
        <p:nvPicPr>
          <p:cNvPr id="39" name="Picture 7" descr="tmr-30n 1 copy.jpg"/>
          <p:cNvPicPr>
            <a:picLocks noChangeAspect="1"/>
          </p:cNvPicPr>
          <p:nvPr/>
        </p:nvPicPr>
        <p:blipFill>
          <a:blip r:embed="rId6" cstate="print"/>
          <a:srcRect/>
          <a:stretch>
            <a:fillRect/>
          </a:stretch>
        </p:blipFill>
        <p:spPr bwMode="auto">
          <a:xfrm>
            <a:off x="4724400" y="5329237"/>
            <a:ext cx="1371600" cy="1071563"/>
          </a:xfrm>
          <a:prstGeom prst="rect">
            <a:avLst/>
          </a:prstGeom>
          <a:noFill/>
          <a:ln w="9525">
            <a:noFill/>
            <a:miter lim="800000"/>
            <a:headEnd/>
            <a:tailEnd/>
          </a:ln>
        </p:spPr>
      </p:pic>
      <p:sp>
        <p:nvSpPr>
          <p:cNvPr id="40" name="TextBox 39"/>
          <p:cNvSpPr txBox="1"/>
          <p:nvPr/>
        </p:nvSpPr>
        <p:spPr>
          <a:xfrm>
            <a:off x="914400" y="6096000"/>
            <a:ext cx="990600" cy="457200"/>
          </a:xfrm>
          <a:prstGeom prst="rect">
            <a:avLst/>
          </a:prstGeom>
          <a:noFill/>
        </p:spPr>
        <p:txBody>
          <a:bodyPr>
            <a:spAutoFit/>
          </a:bodyPr>
          <a:lstStyle/>
          <a:p>
            <a:pPr algn="ctr">
              <a:defRPr/>
            </a:pPr>
            <a:r>
              <a:rPr lang="en-US" sz="1200" dirty="0">
                <a:latin typeface="+mn-lt"/>
              </a:rPr>
              <a:t>Vehicle Battery</a:t>
            </a:r>
          </a:p>
        </p:txBody>
      </p:sp>
      <p:sp>
        <p:nvSpPr>
          <p:cNvPr id="41" name="TextBox 40"/>
          <p:cNvSpPr txBox="1"/>
          <p:nvPr/>
        </p:nvSpPr>
        <p:spPr>
          <a:xfrm>
            <a:off x="5105400" y="6243935"/>
            <a:ext cx="1219200" cy="461665"/>
          </a:xfrm>
          <a:prstGeom prst="rect">
            <a:avLst/>
          </a:prstGeom>
          <a:noFill/>
        </p:spPr>
        <p:txBody>
          <a:bodyPr wrap="square">
            <a:spAutoFit/>
          </a:bodyPr>
          <a:lstStyle/>
          <a:p>
            <a:pPr algn="ctr">
              <a:defRPr/>
            </a:pPr>
            <a:r>
              <a:rPr lang="en-US" sz="1400" dirty="0">
                <a:latin typeface="+mn-lt"/>
              </a:rPr>
              <a:t>TMR-30N</a:t>
            </a:r>
          </a:p>
          <a:p>
            <a:pPr algn="ctr">
              <a:defRPr/>
            </a:pPr>
            <a:r>
              <a:rPr lang="en-US" sz="1000" dirty="0">
                <a:latin typeface="+mn-lt"/>
              </a:rPr>
              <a:t>(Order Separately)</a:t>
            </a:r>
          </a:p>
        </p:txBody>
      </p:sp>
      <p:pic>
        <p:nvPicPr>
          <p:cNvPr id="42" name="Picture 14" descr="MDP-25New.jpg"/>
          <p:cNvPicPr>
            <a:picLocks noChangeAspect="1"/>
          </p:cNvPicPr>
          <p:nvPr/>
        </p:nvPicPr>
        <p:blipFill>
          <a:blip r:embed="rId7" cstate="print"/>
          <a:srcRect/>
          <a:stretch>
            <a:fillRect/>
          </a:stretch>
        </p:blipFill>
        <p:spPr bwMode="auto">
          <a:xfrm>
            <a:off x="2819400" y="5334000"/>
            <a:ext cx="1392776" cy="1295400"/>
          </a:xfrm>
          <a:prstGeom prst="rect">
            <a:avLst/>
          </a:prstGeom>
          <a:noFill/>
          <a:ln w="9525">
            <a:noFill/>
            <a:miter lim="800000"/>
            <a:headEnd/>
            <a:tailEnd/>
          </a:ln>
        </p:spPr>
      </p:pic>
      <p:cxnSp>
        <p:nvCxnSpPr>
          <p:cNvPr id="43" name="Straight Connector 42"/>
          <p:cNvCxnSpPr/>
          <p:nvPr/>
        </p:nvCxnSpPr>
        <p:spPr>
          <a:xfrm rot="5400000" flipH="1" flipV="1">
            <a:off x="3543300" y="6591300"/>
            <a:ext cx="2286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4" name="Straight Connector 43"/>
          <p:cNvCxnSpPr/>
          <p:nvPr/>
        </p:nvCxnSpPr>
        <p:spPr>
          <a:xfrm rot="5400000" flipH="1" flipV="1">
            <a:off x="3581400" y="6629400"/>
            <a:ext cx="304800" cy="0"/>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rot="5400000" flipH="1" flipV="1">
            <a:off x="3657600" y="6629400"/>
            <a:ext cx="304800" cy="0"/>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3810000" y="6781800"/>
            <a:ext cx="3352800" cy="0"/>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rot="5400000" flipH="1" flipV="1">
            <a:off x="7048500" y="6667500"/>
            <a:ext cx="228600" cy="0"/>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2362200" y="6781800"/>
            <a:ext cx="1371600" cy="0"/>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rot="5400000" flipH="1" flipV="1">
            <a:off x="1866900" y="6286500"/>
            <a:ext cx="990600" cy="0"/>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1905000" y="5791200"/>
            <a:ext cx="457200" cy="0"/>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rot="5400000">
            <a:off x="800100" y="5676900"/>
            <a:ext cx="2286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3" name="Straight Connector 52"/>
          <p:cNvCxnSpPr/>
          <p:nvPr/>
        </p:nvCxnSpPr>
        <p:spPr>
          <a:xfrm>
            <a:off x="6324600" y="6629400"/>
            <a:ext cx="6858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4" name="Straight Connector 53"/>
          <p:cNvCxnSpPr/>
          <p:nvPr/>
        </p:nvCxnSpPr>
        <p:spPr>
          <a:xfrm>
            <a:off x="7010400" y="64770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5" name="Straight Connector 54"/>
          <p:cNvCxnSpPr/>
          <p:nvPr/>
        </p:nvCxnSpPr>
        <p:spPr>
          <a:xfrm rot="5400000" flipH="1" flipV="1">
            <a:off x="3886200" y="65532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rot="5400000" flipH="1" flipV="1">
            <a:off x="6934200" y="6553200"/>
            <a:ext cx="152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7" name="Straight Connector 56"/>
          <p:cNvCxnSpPr/>
          <p:nvPr/>
        </p:nvCxnSpPr>
        <p:spPr>
          <a:xfrm>
            <a:off x="2514600" y="6705600"/>
            <a:ext cx="1143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8" name="Straight Connector 57"/>
          <p:cNvCxnSpPr/>
          <p:nvPr/>
        </p:nvCxnSpPr>
        <p:spPr>
          <a:xfrm rot="5400000" flipH="1" flipV="1">
            <a:off x="1943100" y="6134100"/>
            <a:ext cx="1143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9" name="Straight Connector 58"/>
          <p:cNvCxnSpPr/>
          <p:nvPr/>
        </p:nvCxnSpPr>
        <p:spPr>
          <a:xfrm>
            <a:off x="914400" y="5562600"/>
            <a:ext cx="16002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0" name="Straight Connector 59"/>
          <p:cNvCxnSpPr/>
          <p:nvPr/>
        </p:nvCxnSpPr>
        <p:spPr>
          <a:xfrm>
            <a:off x="3962400" y="6629400"/>
            <a:ext cx="381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1" name="Straight Connector 60"/>
          <p:cNvCxnSpPr/>
          <p:nvPr/>
        </p:nvCxnSpPr>
        <p:spPr>
          <a:xfrm rot="5400000">
            <a:off x="3962400" y="6248400"/>
            <a:ext cx="762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2" name="Straight Connector 61"/>
          <p:cNvCxnSpPr/>
          <p:nvPr/>
        </p:nvCxnSpPr>
        <p:spPr>
          <a:xfrm>
            <a:off x="4343400" y="5867400"/>
            <a:ext cx="533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rot="5400000" flipH="1" flipV="1">
            <a:off x="4419600" y="6400800"/>
            <a:ext cx="762000" cy="0"/>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p:cNvCxnSpPr/>
          <p:nvPr/>
        </p:nvCxnSpPr>
        <p:spPr>
          <a:xfrm rot="5400000" flipH="1" flipV="1">
            <a:off x="5715000" y="6019800"/>
            <a:ext cx="12192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9" name="Straight Connector 68"/>
          <p:cNvCxnSpPr/>
          <p:nvPr/>
        </p:nvCxnSpPr>
        <p:spPr>
          <a:xfrm>
            <a:off x="5943600" y="5410200"/>
            <a:ext cx="381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77" name="Straight Arrow Connector 76"/>
          <p:cNvCxnSpPr/>
          <p:nvPr/>
        </p:nvCxnSpPr>
        <p:spPr>
          <a:xfrm rot="5400000">
            <a:off x="5791994" y="5333206"/>
            <a:ext cx="457200" cy="158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514600" y="5181600"/>
            <a:ext cx="20574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2" name="Straight Connector 81"/>
          <p:cNvCxnSpPr/>
          <p:nvPr/>
        </p:nvCxnSpPr>
        <p:spPr>
          <a:xfrm rot="5400000">
            <a:off x="2324100" y="5372100"/>
            <a:ext cx="381000" cy="0"/>
          </a:xfrm>
          <a:prstGeom prst="line">
            <a:avLst/>
          </a:prstGeom>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pPr eaLnBrk="1" hangingPunct="1"/>
            <a:r>
              <a:rPr lang="en-US" sz="4000" smtClean="0"/>
              <a:t>Auto-Reconnect When Vehicle Alternator Restores Battery</a:t>
            </a:r>
          </a:p>
        </p:txBody>
      </p:sp>
      <p:sp>
        <p:nvSpPr>
          <p:cNvPr id="2052" name="Content Placeholder 2"/>
          <p:cNvSpPr>
            <a:spLocks noGrp="1"/>
          </p:cNvSpPr>
          <p:nvPr>
            <p:ph idx="1"/>
          </p:nvPr>
        </p:nvSpPr>
        <p:spPr>
          <a:xfrm>
            <a:off x="457200" y="1600200"/>
            <a:ext cx="7696200" cy="2133600"/>
          </a:xfrm>
        </p:spPr>
        <p:txBody>
          <a:bodyPr/>
          <a:lstStyle/>
          <a:p>
            <a:pPr marL="342900" lvl="1" indent="-342900" eaLnBrk="1" hangingPunct="1">
              <a:buFont typeface="Arial" charset="0"/>
              <a:buChar char="•"/>
            </a:pPr>
            <a:r>
              <a:rPr lang="en-US" smtClean="0"/>
              <a:t>Vehicle battery auto-reconnects to the data transmitter when vehicle started and voltage reaches and maintains 11.5 VDC for 3 seconds, MDP battery goes offline and re-charges.</a:t>
            </a:r>
          </a:p>
          <a:p>
            <a:pPr marL="342900" lvl="1" indent="-342900" eaLnBrk="1" hangingPunct="1">
              <a:buFont typeface="Arial" charset="0"/>
              <a:buChar char="•"/>
            </a:pPr>
            <a:endParaRPr lang="en-US" sz="3200" smtClean="0"/>
          </a:p>
          <a:p>
            <a:pPr eaLnBrk="1" hangingPunct="1"/>
            <a:endParaRPr lang="en-US" smtClean="0"/>
          </a:p>
        </p:txBody>
      </p:sp>
      <p:sp>
        <p:nvSpPr>
          <p:cNvPr id="2053" name="TextBox 4"/>
          <p:cNvSpPr txBox="1">
            <a:spLocks noChangeArrowheads="1"/>
          </p:cNvSpPr>
          <p:nvPr/>
        </p:nvSpPr>
        <p:spPr bwMode="auto">
          <a:xfrm>
            <a:off x="6781800" y="4343400"/>
            <a:ext cx="2133600" cy="1570038"/>
          </a:xfrm>
          <a:prstGeom prst="rect">
            <a:avLst/>
          </a:prstGeom>
          <a:noFill/>
          <a:ln w="9525">
            <a:noFill/>
            <a:miter lim="800000"/>
            <a:headEnd/>
            <a:tailEnd/>
          </a:ln>
        </p:spPr>
        <p:txBody>
          <a:bodyPr>
            <a:spAutoFit/>
          </a:bodyPr>
          <a:lstStyle/>
          <a:p>
            <a:r>
              <a:rPr lang="en-US" sz="1600">
                <a:latin typeface="Calibri" pitchFamily="34" charset="0"/>
              </a:rPr>
              <a:t>Figure 1: The MDP(orange) deactivates 3 seconds after the vehicle battery(blue)  has been restored to 11.5+VDC .</a:t>
            </a:r>
          </a:p>
        </p:txBody>
      </p:sp>
      <p:sp>
        <p:nvSpPr>
          <p:cNvPr id="7" name="Slide Number Placeholder 6"/>
          <p:cNvSpPr>
            <a:spLocks noGrp="1"/>
          </p:cNvSpPr>
          <p:nvPr>
            <p:ph type="sldNum" sz="quarter" idx="12"/>
          </p:nvPr>
        </p:nvSpPr>
        <p:spPr/>
        <p:txBody>
          <a:bodyPr/>
          <a:lstStyle/>
          <a:p>
            <a:pPr>
              <a:defRPr/>
            </a:pPr>
            <a:fld id="{81BA9817-8EF3-4234-9CE0-7FFEBA44242D}" type="slidenum">
              <a:rPr lang="en-US" smtClean="0"/>
              <a:pPr>
                <a:defRPr/>
              </a:pPr>
              <a:t>7</a:t>
            </a:fld>
            <a:endParaRPr lang="en-US" dirty="0"/>
          </a:p>
        </p:txBody>
      </p:sp>
      <p:graphicFrame>
        <p:nvGraphicFramePr>
          <p:cNvPr id="2050" name="Chart 15"/>
          <p:cNvGraphicFramePr>
            <a:graphicFrameLocks/>
          </p:cNvGraphicFramePr>
          <p:nvPr/>
        </p:nvGraphicFramePr>
        <p:xfrm>
          <a:off x="990600" y="3886200"/>
          <a:ext cx="4968875" cy="3124200"/>
        </p:xfrm>
        <a:graphic>
          <a:graphicData uri="http://schemas.openxmlformats.org/presentationml/2006/ole">
            <p:oleObj spid="_x0000_s2050" name="Worksheet" r:id="rId4" imgW="3914851" imgH="2943149" progId="Excel.Sheet.8">
              <p:embed/>
            </p:oleObj>
          </a:graphicData>
        </a:graphic>
      </p:graphicFrame>
      <p:cxnSp>
        <p:nvCxnSpPr>
          <p:cNvPr id="19" name="Straight Arrow Connector 18"/>
          <p:cNvCxnSpPr>
            <a:stCxn id="2056" idx="2"/>
          </p:cNvCxnSpPr>
          <p:nvPr/>
        </p:nvCxnSpPr>
        <p:spPr>
          <a:xfrm rot="16200000" flipH="1">
            <a:off x="2605087" y="4052888"/>
            <a:ext cx="542925" cy="49530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56" name="TextBox 20"/>
          <p:cNvSpPr txBox="1">
            <a:spLocks noChangeArrowheads="1"/>
          </p:cNvSpPr>
          <p:nvPr/>
        </p:nvSpPr>
        <p:spPr bwMode="auto">
          <a:xfrm>
            <a:off x="1676400" y="3505200"/>
            <a:ext cx="1905000" cy="523875"/>
          </a:xfrm>
          <a:prstGeom prst="rect">
            <a:avLst/>
          </a:prstGeom>
          <a:noFill/>
          <a:ln w="9525">
            <a:noFill/>
            <a:miter lim="800000"/>
            <a:headEnd/>
            <a:tailEnd/>
          </a:ln>
        </p:spPr>
        <p:txBody>
          <a:bodyPr>
            <a:spAutoFit/>
          </a:bodyPr>
          <a:lstStyle/>
          <a:p>
            <a:r>
              <a:rPr lang="en-US" sz="1400"/>
              <a:t>Voltage Supplied by MDP to MDT</a:t>
            </a:r>
          </a:p>
        </p:txBody>
      </p:sp>
      <p:cxnSp>
        <p:nvCxnSpPr>
          <p:cNvPr id="25" name="Straight Arrow Connector 24"/>
          <p:cNvCxnSpPr>
            <a:stCxn id="2058" idx="3"/>
          </p:cNvCxnSpPr>
          <p:nvPr/>
        </p:nvCxnSpPr>
        <p:spPr>
          <a:xfrm>
            <a:off x="1295400" y="4776788"/>
            <a:ext cx="2209800" cy="1762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58" name="TextBox 29"/>
          <p:cNvSpPr txBox="1">
            <a:spLocks noChangeArrowheads="1"/>
          </p:cNvSpPr>
          <p:nvPr/>
        </p:nvSpPr>
        <p:spPr bwMode="auto">
          <a:xfrm>
            <a:off x="304800" y="4191000"/>
            <a:ext cx="990600" cy="1169988"/>
          </a:xfrm>
          <a:prstGeom prst="rect">
            <a:avLst/>
          </a:prstGeom>
          <a:noFill/>
          <a:ln w="9525">
            <a:noFill/>
            <a:miter lim="800000"/>
            <a:headEnd/>
            <a:tailEnd/>
          </a:ln>
        </p:spPr>
        <p:txBody>
          <a:bodyPr>
            <a:spAutoFit/>
          </a:bodyPr>
          <a:lstStyle/>
          <a:p>
            <a:r>
              <a:rPr lang="en-US" sz="1400"/>
              <a:t>Vehicle Battery Recovers to 11.5 VDC</a:t>
            </a:r>
          </a:p>
        </p:txBody>
      </p:sp>
      <p:sp>
        <p:nvSpPr>
          <p:cNvPr id="34" name="TextBox 33"/>
          <p:cNvSpPr txBox="1"/>
          <p:nvPr/>
        </p:nvSpPr>
        <p:spPr>
          <a:xfrm>
            <a:off x="3733800" y="4114800"/>
            <a:ext cx="533400" cy="276225"/>
          </a:xfrm>
          <a:prstGeom prst="rect">
            <a:avLst/>
          </a:prstGeom>
          <a:noFill/>
        </p:spPr>
        <p:txBody>
          <a:bodyPr>
            <a:spAutoFit/>
          </a:bodyPr>
          <a:lstStyle/>
          <a:p>
            <a:pPr>
              <a:defRPr/>
            </a:pPr>
            <a:r>
              <a:rPr lang="en-US" sz="1200" dirty="0"/>
              <a:t>3 </a:t>
            </a:r>
            <a:r>
              <a:rPr lang="en-US" sz="1050" dirty="0"/>
              <a:t>sec</a:t>
            </a:r>
          </a:p>
        </p:txBody>
      </p:sp>
      <p:cxnSp>
        <p:nvCxnSpPr>
          <p:cNvPr id="44" name="Straight Arrow Connector 43"/>
          <p:cNvCxnSpPr>
            <a:stCxn id="34" idx="1"/>
          </p:cNvCxnSpPr>
          <p:nvPr/>
        </p:nvCxnSpPr>
        <p:spPr>
          <a:xfrm rot="10800000" flipV="1">
            <a:off x="3581400" y="4252913"/>
            <a:ext cx="152400" cy="142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34" idx="3"/>
          </p:cNvCxnSpPr>
          <p:nvPr/>
        </p:nvCxnSpPr>
        <p:spPr>
          <a:xfrm>
            <a:off x="4267200" y="4252913"/>
            <a:ext cx="152400" cy="15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063" idx="1"/>
          </p:cNvCxnSpPr>
          <p:nvPr/>
        </p:nvCxnSpPr>
        <p:spPr>
          <a:xfrm rot="10800000" flipV="1">
            <a:off x="4495800" y="3690938"/>
            <a:ext cx="533400" cy="652462"/>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63" name="TextBox 51"/>
          <p:cNvSpPr txBox="1">
            <a:spLocks noChangeArrowheads="1"/>
          </p:cNvSpPr>
          <p:nvPr/>
        </p:nvSpPr>
        <p:spPr bwMode="auto">
          <a:xfrm>
            <a:off x="5029200" y="3429000"/>
            <a:ext cx="1295400" cy="523875"/>
          </a:xfrm>
          <a:prstGeom prst="rect">
            <a:avLst/>
          </a:prstGeom>
          <a:noFill/>
          <a:ln w="9525">
            <a:noFill/>
            <a:miter lim="800000"/>
            <a:headEnd/>
            <a:tailEnd/>
          </a:ln>
        </p:spPr>
        <p:txBody>
          <a:bodyPr>
            <a:spAutoFit/>
          </a:bodyPr>
          <a:lstStyle/>
          <a:p>
            <a:r>
              <a:rPr lang="en-US" sz="1400"/>
              <a:t>MDP Disconnects</a:t>
            </a:r>
          </a:p>
        </p:txBody>
      </p:sp>
      <p:cxnSp>
        <p:nvCxnSpPr>
          <p:cNvPr id="54" name="Straight Arrow Connector 53"/>
          <p:cNvCxnSpPr>
            <a:stCxn id="2065" idx="1"/>
          </p:cNvCxnSpPr>
          <p:nvPr/>
        </p:nvCxnSpPr>
        <p:spPr>
          <a:xfrm rot="10800000">
            <a:off x="3581400" y="4953000"/>
            <a:ext cx="1143000" cy="85883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65" name="TextBox 56"/>
          <p:cNvSpPr txBox="1">
            <a:spLocks noChangeArrowheads="1"/>
          </p:cNvSpPr>
          <p:nvPr/>
        </p:nvSpPr>
        <p:spPr bwMode="auto">
          <a:xfrm>
            <a:off x="4724400" y="5334000"/>
            <a:ext cx="1676400" cy="954088"/>
          </a:xfrm>
          <a:prstGeom prst="rect">
            <a:avLst/>
          </a:prstGeom>
          <a:noFill/>
          <a:ln w="9525">
            <a:noFill/>
            <a:miter lim="800000"/>
            <a:headEnd/>
            <a:tailEnd/>
          </a:ln>
        </p:spPr>
        <p:txBody>
          <a:bodyPr>
            <a:spAutoFit/>
          </a:bodyPr>
          <a:lstStyle/>
          <a:p>
            <a:r>
              <a:rPr lang="en-US" sz="1400"/>
              <a:t>Vehicle Battery Voltage Switched on-line in parallel with MDP</a:t>
            </a:r>
          </a:p>
        </p:txBody>
      </p:sp>
      <p:cxnSp>
        <p:nvCxnSpPr>
          <p:cNvPr id="65" name="Straight Arrow Connector 64"/>
          <p:cNvCxnSpPr>
            <a:stCxn id="2067" idx="1"/>
          </p:cNvCxnSpPr>
          <p:nvPr/>
        </p:nvCxnSpPr>
        <p:spPr>
          <a:xfrm rot="10800000" flipV="1">
            <a:off x="5562600" y="3798888"/>
            <a:ext cx="1295400" cy="5445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67" name="TextBox 68"/>
          <p:cNvSpPr txBox="1">
            <a:spLocks noChangeArrowheads="1"/>
          </p:cNvSpPr>
          <p:nvPr/>
        </p:nvSpPr>
        <p:spPr bwMode="auto">
          <a:xfrm>
            <a:off x="6858000" y="3429000"/>
            <a:ext cx="1905000" cy="738188"/>
          </a:xfrm>
          <a:prstGeom prst="rect">
            <a:avLst/>
          </a:prstGeom>
          <a:noFill/>
          <a:ln w="9525">
            <a:noFill/>
            <a:miter lim="800000"/>
            <a:headEnd/>
            <a:tailEnd/>
          </a:ln>
        </p:spPr>
        <p:txBody>
          <a:bodyPr>
            <a:spAutoFit/>
          </a:bodyPr>
          <a:lstStyle/>
          <a:p>
            <a:r>
              <a:rPr lang="en-US" sz="1400"/>
              <a:t>MDT Voltage Fully Supplied by Vehicle Battery</a:t>
            </a:r>
          </a:p>
        </p:txBody>
      </p:sp>
      <p:sp>
        <p:nvSpPr>
          <p:cNvPr id="2068" name="TextBox 82"/>
          <p:cNvSpPr txBox="1">
            <a:spLocks noChangeArrowheads="1"/>
          </p:cNvSpPr>
          <p:nvPr/>
        </p:nvSpPr>
        <p:spPr bwMode="auto">
          <a:xfrm>
            <a:off x="152400" y="6550025"/>
            <a:ext cx="990600" cy="307975"/>
          </a:xfrm>
          <a:prstGeom prst="rect">
            <a:avLst/>
          </a:prstGeom>
          <a:noFill/>
          <a:ln w="9525">
            <a:noFill/>
            <a:miter lim="800000"/>
            <a:headEnd/>
            <a:tailEnd/>
          </a:ln>
        </p:spPr>
        <p:txBody>
          <a:bodyPr>
            <a:spAutoFit/>
          </a:bodyPr>
          <a:lstStyle/>
          <a:p>
            <a:r>
              <a:rPr lang="en-US" sz="1400" b="1"/>
              <a:t>Figure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Chart 13"/>
          <p:cNvGraphicFramePr>
            <a:graphicFrameLocks/>
          </p:cNvGraphicFramePr>
          <p:nvPr/>
        </p:nvGraphicFramePr>
        <p:xfrm>
          <a:off x="1295400" y="3200400"/>
          <a:ext cx="4235450" cy="3516313"/>
        </p:xfrm>
        <a:graphic>
          <a:graphicData uri="http://schemas.openxmlformats.org/presentationml/2006/ole">
            <p:oleObj spid="_x0000_s3074" name="Worksheet" r:id="rId4" imgW="3886200" imgH="2838602" progId="Excel.Sheet.8">
              <p:embed/>
            </p:oleObj>
          </a:graphicData>
        </a:graphic>
      </p:graphicFrame>
      <p:sp>
        <p:nvSpPr>
          <p:cNvPr id="3075" name="Title 1"/>
          <p:cNvSpPr>
            <a:spLocks noGrp="1"/>
          </p:cNvSpPr>
          <p:nvPr>
            <p:ph type="title"/>
          </p:nvPr>
        </p:nvSpPr>
        <p:spPr/>
        <p:txBody>
          <a:bodyPr/>
          <a:lstStyle/>
          <a:p>
            <a:pPr eaLnBrk="1" hangingPunct="1"/>
            <a:r>
              <a:rPr lang="en-US" sz="4000" smtClean="0"/>
              <a:t>Sudden Voltage Drop During Engine Start-Up</a:t>
            </a:r>
          </a:p>
        </p:txBody>
      </p:sp>
      <p:sp>
        <p:nvSpPr>
          <p:cNvPr id="3076" name="Content Placeholder 2"/>
          <p:cNvSpPr>
            <a:spLocks noGrp="1"/>
          </p:cNvSpPr>
          <p:nvPr>
            <p:ph idx="1"/>
          </p:nvPr>
        </p:nvSpPr>
        <p:spPr>
          <a:xfrm>
            <a:off x="381000" y="1447800"/>
            <a:ext cx="8229600" cy="1295400"/>
          </a:xfrm>
        </p:spPr>
        <p:txBody>
          <a:bodyPr/>
          <a:lstStyle/>
          <a:p>
            <a:pPr eaLnBrk="1" hangingPunct="1"/>
            <a:r>
              <a:rPr lang="en-US" sz="2400" smtClean="0"/>
              <a:t>Protects mobile computers against system crash preventing lengthy reboot sequence and a loss of data due to </a:t>
            </a:r>
          </a:p>
          <a:p>
            <a:pPr lvl="1" eaLnBrk="1" hangingPunct="1"/>
            <a:r>
              <a:rPr lang="en-US" sz="2400" smtClean="0"/>
              <a:t>Voltage dip during engine cranking(figure 1)</a:t>
            </a:r>
          </a:p>
        </p:txBody>
      </p:sp>
      <p:sp>
        <p:nvSpPr>
          <p:cNvPr id="3077" name="TextBox 6"/>
          <p:cNvSpPr txBox="1">
            <a:spLocks noChangeArrowheads="1"/>
          </p:cNvSpPr>
          <p:nvPr/>
        </p:nvSpPr>
        <p:spPr bwMode="auto">
          <a:xfrm>
            <a:off x="5562600" y="3429000"/>
            <a:ext cx="1905000" cy="1323975"/>
          </a:xfrm>
          <a:prstGeom prst="rect">
            <a:avLst/>
          </a:prstGeom>
          <a:noFill/>
          <a:ln w="9525">
            <a:noFill/>
            <a:miter lim="800000"/>
            <a:headEnd/>
            <a:tailEnd/>
          </a:ln>
        </p:spPr>
        <p:txBody>
          <a:bodyPr>
            <a:spAutoFit/>
          </a:bodyPr>
          <a:lstStyle/>
          <a:p>
            <a:r>
              <a:rPr lang="en-US" sz="1600">
                <a:latin typeface="Calibri" pitchFamily="34" charset="0"/>
              </a:rPr>
              <a:t>Figure 1: The MDP(orange) maintains a voltage of 13.2V during a voltage dip(blue).</a:t>
            </a:r>
          </a:p>
        </p:txBody>
      </p:sp>
      <p:sp>
        <p:nvSpPr>
          <p:cNvPr id="8" name="Slide Number Placeholder 7"/>
          <p:cNvSpPr>
            <a:spLocks noGrp="1"/>
          </p:cNvSpPr>
          <p:nvPr>
            <p:ph type="sldNum" sz="quarter" idx="12"/>
          </p:nvPr>
        </p:nvSpPr>
        <p:spPr/>
        <p:txBody>
          <a:bodyPr/>
          <a:lstStyle/>
          <a:p>
            <a:pPr>
              <a:defRPr/>
            </a:pPr>
            <a:fld id="{88A4FF8C-CD9C-4F2D-8A42-C7A16A1A2C12}" type="slidenum">
              <a:rPr lang="en-US" smtClean="0"/>
              <a:pPr>
                <a:defRPr/>
              </a:pPr>
              <a:t>8</a:t>
            </a:fld>
            <a:endParaRPr lang="en-US"/>
          </a:p>
        </p:txBody>
      </p:sp>
      <p:sp>
        <p:nvSpPr>
          <p:cNvPr id="3079" name="TextBox 8"/>
          <p:cNvSpPr txBox="1">
            <a:spLocks noChangeArrowheads="1"/>
          </p:cNvSpPr>
          <p:nvPr/>
        </p:nvSpPr>
        <p:spPr bwMode="auto">
          <a:xfrm>
            <a:off x="1828800" y="6248400"/>
            <a:ext cx="1143000" cy="307975"/>
          </a:xfrm>
          <a:prstGeom prst="rect">
            <a:avLst/>
          </a:prstGeom>
          <a:noFill/>
          <a:ln w="9525">
            <a:noFill/>
            <a:miter lim="800000"/>
            <a:headEnd/>
            <a:tailEnd/>
          </a:ln>
        </p:spPr>
        <p:txBody>
          <a:bodyPr>
            <a:spAutoFit/>
          </a:bodyPr>
          <a:lstStyle/>
          <a:p>
            <a:r>
              <a:rPr lang="en-US" sz="1400" b="1"/>
              <a:t>Figure 1</a:t>
            </a:r>
          </a:p>
        </p:txBody>
      </p:sp>
      <p:cxnSp>
        <p:nvCxnSpPr>
          <p:cNvPr id="11" name="Straight Arrow Connector 10"/>
          <p:cNvCxnSpPr>
            <a:stCxn id="3081" idx="3"/>
          </p:cNvCxnSpPr>
          <p:nvPr/>
        </p:nvCxnSpPr>
        <p:spPr>
          <a:xfrm flipV="1">
            <a:off x="1143000" y="4940300"/>
            <a:ext cx="2160588" cy="871538"/>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5"/>
          </a:lnRef>
          <a:fillRef idx="0">
            <a:schemeClr val="accent5"/>
          </a:fillRef>
          <a:effectRef idx="1">
            <a:schemeClr val="accent5"/>
          </a:effectRef>
          <a:fontRef idx="minor">
            <a:schemeClr val="tx1"/>
          </a:fontRef>
        </p:style>
      </p:cxnSp>
      <p:sp>
        <p:nvSpPr>
          <p:cNvPr id="3081" name="TextBox 13"/>
          <p:cNvSpPr txBox="1">
            <a:spLocks noChangeArrowheads="1"/>
          </p:cNvSpPr>
          <p:nvPr/>
        </p:nvSpPr>
        <p:spPr bwMode="auto">
          <a:xfrm>
            <a:off x="304800" y="5334000"/>
            <a:ext cx="838200" cy="954088"/>
          </a:xfrm>
          <a:prstGeom prst="rect">
            <a:avLst/>
          </a:prstGeom>
          <a:noFill/>
          <a:ln w="9525">
            <a:noFill/>
            <a:miter lim="800000"/>
            <a:headEnd/>
            <a:tailEnd/>
          </a:ln>
        </p:spPr>
        <p:txBody>
          <a:bodyPr>
            <a:spAutoFit/>
          </a:bodyPr>
          <a:lstStyle/>
          <a:p>
            <a:r>
              <a:rPr lang="en-US" sz="1400"/>
              <a:t>Sudden Battery Voltage Drop</a:t>
            </a:r>
          </a:p>
        </p:txBody>
      </p:sp>
      <p:cxnSp>
        <p:nvCxnSpPr>
          <p:cNvPr id="17" name="Straight Arrow Connector 16"/>
          <p:cNvCxnSpPr>
            <a:stCxn id="3083" idx="2"/>
          </p:cNvCxnSpPr>
          <p:nvPr/>
        </p:nvCxnSpPr>
        <p:spPr>
          <a:xfrm rot="5400000">
            <a:off x="3214687" y="3252788"/>
            <a:ext cx="466725" cy="647700"/>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3083" name="TextBox 20"/>
          <p:cNvSpPr txBox="1">
            <a:spLocks noChangeArrowheads="1"/>
          </p:cNvSpPr>
          <p:nvPr/>
        </p:nvSpPr>
        <p:spPr bwMode="auto">
          <a:xfrm>
            <a:off x="2819400" y="2819400"/>
            <a:ext cx="1905000" cy="523875"/>
          </a:xfrm>
          <a:prstGeom prst="rect">
            <a:avLst/>
          </a:prstGeom>
          <a:noFill/>
          <a:ln w="9525">
            <a:noFill/>
            <a:miter lim="800000"/>
            <a:headEnd/>
            <a:tailEnd/>
          </a:ln>
        </p:spPr>
        <p:txBody>
          <a:bodyPr>
            <a:spAutoFit/>
          </a:bodyPr>
          <a:lstStyle/>
          <a:p>
            <a:r>
              <a:rPr lang="en-US" sz="1400"/>
              <a:t>MDP switches on and Maintains DC Power</a:t>
            </a:r>
          </a:p>
        </p:txBody>
      </p:sp>
      <p:cxnSp>
        <p:nvCxnSpPr>
          <p:cNvPr id="15" name="Straight Arrow Connector 14"/>
          <p:cNvCxnSpPr>
            <a:stCxn id="3085" idx="3"/>
          </p:cNvCxnSpPr>
          <p:nvPr/>
        </p:nvCxnSpPr>
        <p:spPr>
          <a:xfrm flipV="1">
            <a:off x="1219200" y="4191000"/>
            <a:ext cx="1905000" cy="185738"/>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5"/>
          </a:lnRef>
          <a:fillRef idx="0">
            <a:schemeClr val="accent5"/>
          </a:fillRef>
          <a:effectRef idx="1">
            <a:schemeClr val="accent5"/>
          </a:effectRef>
          <a:fontRef idx="minor">
            <a:schemeClr val="tx1"/>
          </a:fontRef>
        </p:style>
      </p:cxnSp>
      <p:sp>
        <p:nvSpPr>
          <p:cNvPr id="3085" name="TextBox 17"/>
          <p:cNvSpPr txBox="1">
            <a:spLocks noChangeArrowheads="1"/>
          </p:cNvSpPr>
          <p:nvPr/>
        </p:nvSpPr>
        <p:spPr bwMode="auto">
          <a:xfrm>
            <a:off x="381000" y="4114800"/>
            <a:ext cx="838200" cy="523875"/>
          </a:xfrm>
          <a:prstGeom prst="rect">
            <a:avLst/>
          </a:prstGeom>
          <a:noFill/>
          <a:ln w="9525">
            <a:noFill/>
            <a:miter lim="800000"/>
            <a:headEnd/>
            <a:tailEnd/>
          </a:ln>
        </p:spPr>
        <p:txBody>
          <a:bodyPr>
            <a:spAutoFit/>
          </a:bodyPr>
          <a:lstStyle/>
          <a:p>
            <a:r>
              <a:rPr lang="en-US" sz="1400"/>
              <a:t>Vehicle Battery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p:txBody>
          <a:bodyPr/>
          <a:lstStyle/>
          <a:p>
            <a:pPr eaLnBrk="1" hangingPunct="1"/>
            <a:r>
              <a:rPr lang="en-US" smtClean="0"/>
              <a:t>Internal Battery Run Times</a:t>
            </a:r>
          </a:p>
        </p:txBody>
      </p:sp>
      <p:sp>
        <p:nvSpPr>
          <p:cNvPr id="4100" name="Content Placeholder 2"/>
          <p:cNvSpPr>
            <a:spLocks noGrp="1"/>
          </p:cNvSpPr>
          <p:nvPr>
            <p:ph idx="1"/>
          </p:nvPr>
        </p:nvSpPr>
        <p:spPr>
          <a:xfrm>
            <a:off x="381000" y="1905000"/>
            <a:ext cx="4191000" cy="4114800"/>
          </a:xfrm>
        </p:spPr>
        <p:txBody>
          <a:bodyPr/>
          <a:lstStyle/>
          <a:p>
            <a:pPr eaLnBrk="1" hangingPunct="1"/>
            <a:r>
              <a:rPr lang="en-US" sz="2800" smtClean="0"/>
              <a:t>Power delivery @ &gt; 10.2 volts @ 25°C </a:t>
            </a:r>
          </a:p>
          <a:p>
            <a:pPr lvl="1" eaLnBrk="1" hangingPunct="1"/>
            <a:r>
              <a:rPr lang="en-US" sz="2400" smtClean="0"/>
              <a:t>5 amps @ 60 minutes </a:t>
            </a:r>
          </a:p>
          <a:p>
            <a:pPr lvl="1" eaLnBrk="1" hangingPunct="1"/>
            <a:r>
              <a:rPr lang="en-US" sz="2400" smtClean="0"/>
              <a:t>10 amps @ 20 minutes </a:t>
            </a:r>
          </a:p>
          <a:p>
            <a:pPr lvl="1" eaLnBrk="1" hangingPunct="1"/>
            <a:r>
              <a:rPr lang="en-US" sz="2400" smtClean="0"/>
              <a:t>25 amps @ 8 minutes</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0A22DC7E-16D0-4176-BD20-7866DB513AE1}" type="slidenum">
              <a:rPr lang="en-US" smtClean="0"/>
              <a:pPr>
                <a:defRPr/>
              </a:pPr>
              <a:t>9</a:t>
            </a:fld>
            <a:endParaRPr lang="en-US"/>
          </a:p>
        </p:txBody>
      </p:sp>
      <p:graphicFrame>
        <p:nvGraphicFramePr>
          <p:cNvPr id="4098" name="Chart 5"/>
          <p:cNvGraphicFramePr>
            <a:graphicFrameLocks/>
          </p:cNvGraphicFramePr>
          <p:nvPr/>
        </p:nvGraphicFramePr>
        <p:xfrm>
          <a:off x="4038600" y="2133600"/>
          <a:ext cx="4791075" cy="3733800"/>
        </p:xfrm>
        <a:graphic>
          <a:graphicData uri="http://schemas.openxmlformats.org/presentationml/2006/ole">
            <p:oleObj spid="_x0000_s4098" name="Worksheet" r:id="rId4" imgW="4619549" imgH="3743249" progId="Excel.Shee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2486</TotalTime>
  <Words>997</Words>
  <Application>Microsoft Office PowerPoint</Application>
  <PresentationFormat>On-screen Show (4:3)</PresentationFormat>
  <Paragraphs>141</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Worksheet</vt:lpstr>
      <vt:lpstr>MDP -25 Mobile Data Power DC UPS</vt:lpstr>
      <vt:lpstr>Proper Voltage is the Life Blood of Mobile Data Transmitters</vt:lpstr>
      <vt:lpstr>Benefits</vt:lpstr>
      <vt:lpstr>Non-Motorola Application Example:</vt:lpstr>
      <vt:lpstr>Non-Motorola Application: Example  With Power-off timer, TMR-30N, installed and ignition sense wire not connected</vt:lpstr>
      <vt:lpstr>Non-Motorola Application: Example  With Power-off timer, TMR-30N, installed  and ignition sense wire connected</vt:lpstr>
      <vt:lpstr>Auto-Reconnect When Vehicle Alternator Restores Battery</vt:lpstr>
      <vt:lpstr>Sudden Voltage Drop During Engine Start-Up</vt:lpstr>
      <vt:lpstr>Internal Battery Run Times</vt:lpstr>
      <vt:lpstr>Internal Battery Disconnect</vt:lpstr>
      <vt:lpstr>Internal Battery Charging</vt:lpstr>
      <vt:lpstr>Other Features:  Circuitry Protection</vt:lpstr>
      <vt:lpstr>Ease of Install</vt:lpstr>
      <vt:lpstr>Ease of Battery Replacement</vt:lpstr>
      <vt:lpstr>Power Status Indicators</vt:lpstr>
      <vt:lpstr>Built to Last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MDP-25 Features</dc:title>
  <dc:creator>Daniel Krisak</dc:creator>
  <cp:lastModifiedBy>Daniel Krisak</cp:lastModifiedBy>
  <cp:revision>292</cp:revision>
  <dcterms:created xsi:type="dcterms:W3CDTF">2012-01-25T20:22:57Z</dcterms:created>
  <dcterms:modified xsi:type="dcterms:W3CDTF">2012-08-30T16:52:20Z</dcterms:modified>
</cp:coreProperties>
</file>