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8" r:id="rId2"/>
    <p:sldId id="269" r:id="rId3"/>
    <p:sldId id="270" r:id="rId4"/>
    <p:sldId id="266" r:id="rId5"/>
    <p:sldId id="271" r:id="rId6"/>
    <p:sldId id="278" r:id="rId7"/>
    <p:sldId id="260" r:id="rId8"/>
    <p:sldId id="267" r:id="rId9"/>
    <p:sldId id="263" r:id="rId10"/>
    <p:sldId id="277" r:id="rId11"/>
    <p:sldId id="276" r:id="rId12"/>
    <p:sldId id="273" r:id="rId13"/>
    <p:sldId id="274" r:id="rId14"/>
    <p:sldId id="275" r:id="rId15"/>
    <p:sldId id="262"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3E60C"/>
    <a:srgbClr val="C0EF15"/>
    <a:srgbClr val="FCF600"/>
    <a:srgbClr val="FDEF39"/>
    <a:srgbClr val="FCD73A"/>
    <a:srgbClr val="DBD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282" y="1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F9BEDE-70B2-47A4-80F1-769B3AB7B83F}" type="datetimeFigureOut">
              <a:rPr lang="en-US"/>
              <a:pPr>
                <a:defRPr/>
              </a:pPr>
              <a:t>8/2/2012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36ABC5FA-E5EE-4584-BCC5-9AD208B8A89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77A69DA3-71B6-451D-AACA-FEE0C3CA1E9C}"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3DB7C47-48A8-4A01-A136-1A901C548E99}"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1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E184633-57BD-43AF-8F25-F0DC0CD1DC58}"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8342DC9A-CD26-47ED-8B4C-2CD56353529B}"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E5C419E0-F3FB-4E23-A4FD-BCD54F5F9A59}"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C891A8C-6F9E-4BAE-8289-07313AF39E51}"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33F12A-61E8-47A1-BC46-153E93CF2529}"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D26231A9-D366-4422-B500-72F8E4DC0561}"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106656DE-D395-41DD-A671-B44E3D84EFAB}"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84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C93ED2-6BE3-43D5-9FD5-67D7CBA1B7D4}"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MDP under Vehicle</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10523368-CC9F-4168-8ABC-636EC836D0F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010B43D0-34E2-4490-A43C-F8E24779EA67}"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574C6C-0F79-4924-B3B4-9648AB881580}"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F92041C-F3F1-4B6A-8EFB-7205DCBF7A2C}"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56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509951A-4490-4E28-AAC3-DC64F917F2E0}"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7FC3A78-C7AC-49C0-9C34-8429F456CE67}" type="datetime1">
              <a:rPr lang="en-US"/>
              <a:pPr>
                <a:defRPr/>
              </a:pPr>
              <a:t>8/2/2012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FFC5D8D-4924-4169-857A-60E811334B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F219DDF-FF75-4032-86E6-5DC87D09ADF5}" type="datetime1">
              <a:rPr lang="en-US"/>
              <a:pPr>
                <a:defRPr/>
              </a:pPr>
              <a:t>8/2/2012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DF1339-DCB4-40A5-A19E-0AF8480B129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EB3C85B-5824-4A02-9609-02273F429DB0}" type="datetime1">
              <a:rPr lang="en-US"/>
              <a:pPr>
                <a:defRPr/>
              </a:pPr>
              <a:t>8/2/2012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B7CD0D3-EB8B-4571-9335-D3E3F5224A7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40D23E2-18D2-4190-A021-5BFC762EE51B}" type="datetime1">
              <a:rPr lang="en-US"/>
              <a:pPr>
                <a:defRPr/>
              </a:pPr>
              <a:t>8/2/2012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EA70668-F67A-4D04-99C1-879F4485F5A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10FC37A-C622-4AC0-92C2-27FC4F6415FC}" type="datetime1">
              <a:rPr lang="en-US"/>
              <a:pPr>
                <a:defRPr/>
              </a:pPr>
              <a:t>8/2/2012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8F8FCCE-E77A-4BB1-B608-FE8A682D2766}"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B99C12A-39E6-4E70-8D09-085CE03FB400}" type="datetime1">
              <a:rPr lang="en-US"/>
              <a:pPr>
                <a:defRPr/>
              </a:pPr>
              <a:t>8/2/2012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DE34E9-44A8-4735-906C-9F8B582472A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3ED4E62-BC56-450D-8C83-9BCCD09EABC4}" type="datetime1">
              <a:rPr lang="en-US"/>
              <a:pPr>
                <a:defRPr/>
              </a:pPr>
              <a:t>8/2/2012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60463B3-8A5E-49C7-AA4F-A06DD40A80C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A0BA7DE-CC6D-4A87-B771-94208714C70A}" type="datetime1">
              <a:rPr lang="en-US"/>
              <a:pPr>
                <a:defRPr/>
              </a:pPr>
              <a:t>8/2/2012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94470EB-3946-4E1B-A8A0-FB5F5D9E8D0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4767B50-C626-4707-99CA-241835B75DA7}" type="datetime1">
              <a:rPr lang="en-US"/>
              <a:pPr>
                <a:defRPr/>
              </a:pPr>
              <a:t>8/2/2012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63DD69A-8FAA-43C2-A966-B30C1F69D8F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35AE582-F2C1-4534-A20E-2600D02B9F5B}" type="datetime1">
              <a:rPr lang="en-US"/>
              <a:pPr>
                <a:defRPr/>
              </a:pPr>
              <a:t>8/2/2012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A7786F-4471-491E-A5A7-C1F50E01507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B649690-6F9C-4224-97D9-29CACD22AB24}" type="datetime1">
              <a:rPr lang="en-US"/>
              <a:pPr>
                <a:defRPr/>
              </a:pPr>
              <a:t>8/2/2012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F7F00A8-D63F-4CE3-96CE-831E327FC06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D7760A3-CB69-43CD-9440-BAD566AB0918}" type="datetime1">
              <a:rPr lang="en-US"/>
              <a:pPr>
                <a:defRPr/>
              </a:pPr>
              <a:t>8/2/2012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027D311-1E9B-45A1-B822-442FE1C4536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Microsoft_Office_Excel_97-2003_Worksheet5.xls"/></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Microsoft_Office_Excel_97-2003_Worksheet6.xls"/></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Excel_97-2003_Worksheet2.xls"/></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Microsoft_Office_Excel_97-2003_Worksheet3.xls"/></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Microsoft_Office_Excel_97-2003_Worksheet4.xls"/></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Newmar Logo.JPG"/>
          <p:cNvPicPr>
            <a:picLocks noChangeAspect="1"/>
          </p:cNvPicPr>
          <p:nvPr/>
        </p:nvPicPr>
        <p:blipFill>
          <a:blip r:embed="rId3" cstate="print"/>
          <a:srcRect/>
          <a:stretch>
            <a:fillRect/>
          </a:stretch>
        </p:blipFill>
        <p:spPr bwMode="auto">
          <a:xfrm>
            <a:off x="0" y="533400"/>
            <a:ext cx="9144000" cy="2384425"/>
          </a:xfrm>
          <a:prstGeom prst="rect">
            <a:avLst/>
          </a:prstGeom>
          <a:noFill/>
          <a:ln w="9525">
            <a:noFill/>
            <a:miter lim="800000"/>
            <a:headEnd/>
            <a:tailEnd/>
          </a:ln>
        </p:spPr>
      </p:pic>
      <p:sp>
        <p:nvSpPr>
          <p:cNvPr id="8195" name="Title 1"/>
          <p:cNvSpPr>
            <a:spLocks noGrp="1"/>
          </p:cNvSpPr>
          <p:nvPr>
            <p:ph type="ctrTitle"/>
          </p:nvPr>
        </p:nvSpPr>
        <p:spPr>
          <a:xfrm>
            <a:off x="685800" y="2743200"/>
            <a:ext cx="7772400" cy="2381250"/>
          </a:xfrm>
        </p:spPr>
        <p:txBody>
          <a:bodyPr/>
          <a:lstStyle/>
          <a:p>
            <a:pPr eaLnBrk="1" hangingPunct="1"/>
            <a:r>
              <a:rPr lang="en-US" smtClean="0"/>
              <a:t>MDP -25</a:t>
            </a:r>
            <a:br>
              <a:rPr lang="en-US" smtClean="0"/>
            </a:br>
            <a:r>
              <a:rPr lang="en-US" smtClean="0"/>
              <a:t>Mobile Data Power</a:t>
            </a:r>
            <a:br>
              <a:rPr lang="en-US" smtClean="0"/>
            </a:br>
            <a:r>
              <a:rPr lang="en-US" smtClean="0"/>
              <a:t>DC UPS</a:t>
            </a:r>
          </a:p>
        </p:txBody>
      </p:sp>
      <p:sp>
        <p:nvSpPr>
          <p:cNvPr id="3" name="Subtitle 2"/>
          <p:cNvSpPr>
            <a:spLocks noGrp="1"/>
          </p:cNvSpPr>
          <p:nvPr>
            <p:ph type="subTitle" idx="1"/>
          </p:nvPr>
        </p:nvSpPr>
        <p:spPr>
          <a:xfrm>
            <a:off x="0" y="4876800"/>
            <a:ext cx="9144000" cy="1752600"/>
          </a:xfrm>
        </p:spPr>
        <p:txBody>
          <a:bodyPr/>
          <a:lstStyle/>
          <a:p>
            <a:pPr eaLnBrk="1" hangingPunct="1">
              <a:spcBef>
                <a:spcPts val="0"/>
              </a:spcBef>
              <a:defRPr/>
            </a:pPr>
            <a:r>
              <a:rPr lang="en-US" dirty="0" smtClean="0"/>
              <a:t>Operation Overview:</a:t>
            </a:r>
            <a:r>
              <a:rPr lang="en-US" dirty="0"/>
              <a:t> </a:t>
            </a:r>
            <a:endParaRPr lang="en-US" dirty="0" smtClean="0"/>
          </a:p>
          <a:p>
            <a:pPr eaLnBrk="1" hangingPunct="1">
              <a:spcBef>
                <a:spcPts val="0"/>
              </a:spcBef>
              <a:defRPr/>
            </a:pPr>
            <a:r>
              <a:rPr lang="en-US" dirty="0" smtClean="0"/>
              <a:t>Motorola Application</a:t>
            </a:r>
          </a:p>
          <a:p>
            <a:pPr eaLnBrk="1" hangingPunct="1">
              <a:spcBef>
                <a:spcPts val="0"/>
              </a:spcBef>
              <a:defRPr/>
            </a:pPr>
            <a:r>
              <a:rPr lang="en-US" sz="3000" dirty="0" smtClean="0"/>
              <a:t>With MW810 Computers &amp; MVX 1000 Video Recorders</a:t>
            </a:r>
          </a:p>
        </p:txBody>
      </p:sp>
      <p:sp>
        <p:nvSpPr>
          <p:cNvPr id="4" name="Slide Number Placeholder 3"/>
          <p:cNvSpPr>
            <a:spLocks noGrp="1"/>
          </p:cNvSpPr>
          <p:nvPr>
            <p:ph type="sldNum" sz="quarter" idx="12"/>
          </p:nvPr>
        </p:nvSpPr>
        <p:spPr/>
        <p:txBody>
          <a:bodyPr/>
          <a:lstStyle/>
          <a:p>
            <a:pPr>
              <a:defRPr/>
            </a:pPr>
            <a:fld id="{0182F0A1-88A6-4F77-9918-1BE87B21A26D}"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title"/>
          </p:nvPr>
        </p:nvSpPr>
        <p:spPr/>
        <p:txBody>
          <a:bodyPr/>
          <a:lstStyle/>
          <a:p>
            <a:pPr eaLnBrk="1" hangingPunct="1"/>
            <a:r>
              <a:rPr lang="en-US" smtClean="0"/>
              <a:t>Internal Battery Charging</a:t>
            </a:r>
          </a:p>
        </p:txBody>
      </p:sp>
      <p:sp>
        <p:nvSpPr>
          <p:cNvPr id="5124" name="Content Placeholder 2"/>
          <p:cNvSpPr>
            <a:spLocks noGrp="1"/>
          </p:cNvSpPr>
          <p:nvPr>
            <p:ph idx="1"/>
          </p:nvPr>
        </p:nvSpPr>
        <p:spPr>
          <a:xfrm>
            <a:off x="457200" y="1600200"/>
            <a:ext cx="8229600" cy="2438400"/>
          </a:xfrm>
        </p:spPr>
        <p:txBody>
          <a:bodyPr/>
          <a:lstStyle/>
          <a:p>
            <a:pPr eaLnBrk="1" hangingPunct="1"/>
            <a:r>
              <a:rPr lang="en-US" sz="2400" smtClean="0"/>
              <a:t>Built-in, 3-Stage temperature compensated charging circuit maintains internal 8 Ah battery at full charge, ready to provide back-up power for an extended period.</a:t>
            </a:r>
          </a:p>
          <a:p>
            <a:pPr eaLnBrk="1" hangingPunct="1"/>
            <a:r>
              <a:rPr lang="en-US" sz="2400" smtClean="0"/>
              <a:t>Charging circuit operates on a vehicle battery input range of 10.5VDC to 14VDC.</a:t>
            </a:r>
          </a:p>
        </p:txBody>
      </p:sp>
      <p:sp>
        <p:nvSpPr>
          <p:cNvPr id="5" name="Slide Number Placeholder 4"/>
          <p:cNvSpPr>
            <a:spLocks noGrp="1"/>
          </p:cNvSpPr>
          <p:nvPr>
            <p:ph type="sldNum" sz="quarter" idx="12"/>
          </p:nvPr>
        </p:nvSpPr>
        <p:spPr/>
        <p:txBody>
          <a:bodyPr/>
          <a:lstStyle/>
          <a:p>
            <a:pPr>
              <a:defRPr/>
            </a:pPr>
            <a:fld id="{3E1728E7-7222-4FBE-8825-11ADAB952F7C}" type="slidenum">
              <a:rPr lang="en-US" smtClean="0"/>
              <a:pPr>
                <a:defRPr/>
              </a:pPr>
              <a:t>10</a:t>
            </a:fld>
            <a:endParaRPr lang="en-US" dirty="0"/>
          </a:p>
        </p:txBody>
      </p:sp>
      <p:graphicFrame>
        <p:nvGraphicFramePr>
          <p:cNvPr id="5122" name="Chart 6"/>
          <p:cNvGraphicFramePr>
            <a:graphicFrameLocks/>
          </p:cNvGraphicFramePr>
          <p:nvPr/>
        </p:nvGraphicFramePr>
        <p:xfrm>
          <a:off x="990600" y="3962400"/>
          <a:ext cx="3810000" cy="2403475"/>
        </p:xfrm>
        <a:graphic>
          <a:graphicData uri="http://schemas.openxmlformats.org/presentationml/2006/ole">
            <p:oleObj spid="_x0000_s5122" name="Worksheet" r:id="rId4" imgW="4343400" imgH="2781300" progId="Excel.Sheet.8">
              <p:embed/>
            </p:oleObj>
          </a:graphicData>
        </a:graphic>
      </p:graphicFrame>
      <p:cxnSp>
        <p:nvCxnSpPr>
          <p:cNvPr id="11" name="Straight Arrow Connector 10"/>
          <p:cNvCxnSpPr>
            <a:stCxn id="5128" idx="1"/>
          </p:cNvCxnSpPr>
          <p:nvPr/>
        </p:nvCxnSpPr>
        <p:spPr>
          <a:xfrm rot="10800000" flipV="1">
            <a:off x="4191000" y="3538538"/>
            <a:ext cx="1219200" cy="728662"/>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129" idx="1"/>
          </p:cNvCxnSpPr>
          <p:nvPr/>
        </p:nvCxnSpPr>
        <p:spPr>
          <a:xfrm rot="10800000" flipV="1">
            <a:off x="3886200" y="5062538"/>
            <a:ext cx="1447800" cy="27146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128" name="TextBox 15"/>
          <p:cNvSpPr txBox="1">
            <a:spLocks noChangeArrowheads="1"/>
          </p:cNvSpPr>
          <p:nvPr/>
        </p:nvSpPr>
        <p:spPr bwMode="auto">
          <a:xfrm>
            <a:off x="5410200" y="3276600"/>
            <a:ext cx="2362200" cy="523875"/>
          </a:xfrm>
          <a:prstGeom prst="rect">
            <a:avLst/>
          </a:prstGeom>
          <a:noFill/>
          <a:ln w="9525">
            <a:noFill/>
            <a:miter lim="800000"/>
            <a:headEnd/>
            <a:tailEnd/>
          </a:ln>
        </p:spPr>
        <p:txBody>
          <a:bodyPr>
            <a:spAutoFit/>
          </a:bodyPr>
          <a:lstStyle/>
          <a:p>
            <a:pPr>
              <a:defRPr/>
            </a:pPr>
            <a:r>
              <a:rPr lang="en-US" sz="1400" dirty="0">
                <a:latin typeface="+mn-lt"/>
              </a:rPr>
              <a:t>The MDP Maintains the internal Battery at full charge</a:t>
            </a:r>
          </a:p>
        </p:txBody>
      </p:sp>
      <p:sp>
        <p:nvSpPr>
          <p:cNvPr id="5129" name="TextBox 17"/>
          <p:cNvSpPr txBox="1">
            <a:spLocks noChangeArrowheads="1"/>
          </p:cNvSpPr>
          <p:nvPr/>
        </p:nvSpPr>
        <p:spPr bwMode="auto">
          <a:xfrm>
            <a:off x="5334000" y="4800600"/>
            <a:ext cx="2209800" cy="523875"/>
          </a:xfrm>
          <a:prstGeom prst="rect">
            <a:avLst/>
          </a:prstGeom>
          <a:noFill/>
          <a:ln w="9525">
            <a:noFill/>
            <a:miter lim="800000"/>
            <a:headEnd/>
            <a:tailEnd/>
          </a:ln>
        </p:spPr>
        <p:txBody>
          <a:bodyPr>
            <a:spAutoFit/>
          </a:bodyPr>
          <a:lstStyle/>
          <a:p>
            <a:pPr>
              <a:defRPr/>
            </a:pPr>
            <a:r>
              <a:rPr lang="en-US" sz="1400" dirty="0">
                <a:latin typeface="+mn-lt"/>
              </a:rPr>
              <a:t>Vehicle Battery voltage drop over time</a:t>
            </a:r>
          </a:p>
        </p:txBody>
      </p:sp>
      <p:sp>
        <p:nvSpPr>
          <p:cNvPr id="5130" name="TextBox 19"/>
          <p:cNvSpPr txBox="1">
            <a:spLocks noChangeArrowheads="1"/>
          </p:cNvSpPr>
          <p:nvPr/>
        </p:nvSpPr>
        <p:spPr bwMode="auto">
          <a:xfrm>
            <a:off x="5334000" y="5257800"/>
            <a:ext cx="2438400" cy="230188"/>
          </a:xfrm>
          <a:prstGeom prst="rect">
            <a:avLst/>
          </a:prstGeom>
          <a:noFill/>
          <a:ln w="9525">
            <a:noFill/>
            <a:miter lim="800000"/>
            <a:headEnd/>
            <a:tailEnd/>
          </a:ln>
        </p:spPr>
        <p:txBody>
          <a:bodyPr>
            <a:spAutoFit/>
          </a:bodyPr>
          <a:lstStyle/>
          <a:p>
            <a:r>
              <a:rPr lang="en-US" sz="900"/>
              <a:t>Vehicle Battery Drop is not linear.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Box 3"/>
          <p:cNvSpPr txBox="1">
            <a:spLocks noChangeArrowheads="1"/>
          </p:cNvSpPr>
          <p:nvPr/>
        </p:nvSpPr>
        <p:spPr bwMode="auto">
          <a:xfrm>
            <a:off x="5562600" y="5334000"/>
            <a:ext cx="1219200" cy="523875"/>
          </a:xfrm>
          <a:prstGeom prst="rect">
            <a:avLst/>
          </a:prstGeom>
          <a:noFill/>
          <a:ln w="9525">
            <a:noFill/>
            <a:miter lim="800000"/>
            <a:headEnd/>
            <a:tailEnd/>
          </a:ln>
        </p:spPr>
        <p:txBody>
          <a:bodyPr>
            <a:spAutoFit/>
          </a:bodyPr>
          <a:lstStyle/>
          <a:p>
            <a:r>
              <a:rPr lang="en-US" sz="1000" b="1" i="1">
                <a:latin typeface="Calibri" pitchFamily="34" charset="0"/>
              </a:rPr>
              <a:t>Graph Not To Scale</a:t>
            </a:r>
          </a:p>
          <a:p>
            <a:endParaRPr lang="en-US">
              <a:latin typeface="Calibri" pitchFamily="34" charset="0"/>
            </a:endParaRPr>
          </a:p>
        </p:txBody>
      </p:sp>
      <p:graphicFrame>
        <p:nvGraphicFramePr>
          <p:cNvPr id="6146" name="Chart 12"/>
          <p:cNvGraphicFramePr>
            <a:graphicFrameLocks/>
          </p:cNvGraphicFramePr>
          <p:nvPr/>
        </p:nvGraphicFramePr>
        <p:xfrm>
          <a:off x="990600" y="3505200"/>
          <a:ext cx="4194175" cy="2886075"/>
        </p:xfrm>
        <a:graphic>
          <a:graphicData uri="http://schemas.openxmlformats.org/presentationml/2006/ole">
            <p:oleObj spid="_x0000_s6146" name="Worksheet" r:id="rId4" imgW="4191000" imgH="2886151" progId="Excel.Sheet.8">
              <p:embed/>
            </p:oleObj>
          </a:graphicData>
        </a:graphic>
      </p:graphicFrame>
      <p:sp>
        <p:nvSpPr>
          <p:cNvPr id="6148" name="Title 1"/>
          <p:cNvSpPr>
            <a:spLocks noGrp="1"/>
          </p:cNvSpPr>
          <p:nvPr>
            <p:ph type="title"/>
          </p:nvPr>
        </p:nvSpPr>
        <p:spPr/>
        <p:txBody>
          <a:bodyPr/>
          <a:lstStyle/>
          <a:p>
            <a:pPr eaLnBrk="1" hangingPunct="1"/>
            <a:r>
              <a:rPr lang="en-US" sz="4000" smtClean="0"/>
              <a:t>Other Features: </a:t>
            </a:r>
            <a:br>
              <a:rPr lang="en-US" sz="4000" smtClean="0"/>
            </a:br>
            <a:r>
              <a:rPr lang="en-US" sz="4000" smtClean="0"/>
              <a:t>Circuitry Protection</a:t>
            </a:r>
          </a:p>
        </p:txBody>
      </p:sp>
      <p:sp>
        <p:nvSpPr>
          <p:cNvPr id="3" name="Content Placeholder 2"/>
          <p:cNvSpPr>
            <a:spLocks noGrp="1"/>
          </p:cNvSpPr>
          <p:nvPr>
            <p:ph idx="1"/>
          </p:nvPr>
        </p:nvSpPr>
        <p:spPr>
          <a:xfrm>
            <a:off x="457200" y="1600200"/>
            <a:ext cx="8229600" cy="1981200"/>
          </a:xfrm>
        </p:spPr>
        <p:txBody>
          <a:bodyPr rtlCol="0">
            <a:normAutofit lnSpcReduction="10000"/>
          </a:bodyPr>
          <a:lstStyle/>
          <a:p>
            <a:pPr eaLnBrk="1" fontAlgn="auto" hangingPunct="1">
              <a:spcAft>
                <a:spcPts val="0"/>
              </a:spcAft>
              <a:buFont typeface="Arial" pitchFamily="34" charset="0"/>
              <a:buChar char="•"/>
              <a:defRPr/>
            </a:pPr>
            <a:r>
              <a:rPr lang="en-US" sz="2400" dirty="0"/>
              <a:t>Overvoltage transient protection prevents damage to sensitive circuitry due to voltage line spikes.</a:t>
            </a:r>
          </a:p>
          <a:p>
            <a:pPr eaLnBrk="1" fontAlgn="auto" hangingPunct="1">
              <a:spcAft>
                <a:spcPts val="0"/>
              </a:spcAft>
              <a:buFont typeface="Arial" pitchFamily="34" charset="0"/>
              <a:buChar char="•"/>
              <a:defRPr/>
            </a:pPr>
            <a:r>
              <a:rPr lang="en-US" sz="2400" dirty="0" smtClean="0"/>
              <a:t>Noise filter eliminates electronic noise and interference, providing clean power required by mobile electronics for proper operation.</a:t>
            </a:r>
          </a:p>
          <a:p>
            <a:pPr eaLnBrk="1" fontAlgn="auto" hangingPunct="1">
              <a:spcAft>
                <a:spcPts val="0"/>
              </a:spcAft>
              <a:buFont typeface="Arial" pitchFamily="34" charset="0"/>
              <a:buNone/>
              <a:defRPr/>
            </a:pPr>
            <a:endParaRPr lang="en-US" sz="2400" dirty="0" smtClean="0"/>
          </a:p>
          <a:p>
            <a:pPr eaLnBrk="1" fontAlgn="auto" hangingPunct="1">
              <a:spcAft>
                <a:spcPts val="0"/>
              </a:spcAft>
              <a:buFont typeface="Arial" pitchFamily="34" charset="0"/>
              <a:buChar char="•"/>
              <a:defRPr/>
            </a:pPr>
            <a:endParaRPr lang="en-US" sz="2400" dirty="0"/>
          </a:p>
          <a:p>
            <a:pPr eaLnBrk="1" fontAlgn="auto" hangingPunct="1">
              <a:spcAft>
                <a:spcPts val="0"/>
              </a:spcAft>
              <a:buFont typeface="Arial" pitchFamily="34" charset="0"/>
              <a:buChar char="•"/>
              <a:defRPr/>
            </a:pPr>
            <a:endParaRPr lang="en-US" sz="2400" dirty="0" smtClean="0"/>
          </a:p>
          <a:p>
            <a:pPr eaLnBrk="1" fontAlgn="auto" hangingPunct="1">
              <a:spcAft>
                <a:spcPts val="0"/>
              </a:spcAft>
              <a:buFont typeface="Arial" pitchFamily="34" charset="0"/>
              <a:buNone/>
              <a:defRPr/>
            </a:pPr>
            <a:endParaRPr lang="en-US" dirty="0"/>
          </a:p>
        </p:txBody>
      </p:sp>
      <p:sp>
        <p:nvSpPr>
          <p:cNvPr id="6150" name="TextBox 6"/>
          <p:cNvSpPr txBox="1">
            <a:spLocks noChangeArrowheads="1"/>
          </p:cNvSpPr>
          <p:nvPr/>
        </p:nvSpPr>
        <p:spPr bwMode="auto">
          <a:xfrm>
            <a:off x="5486400" y="3352800"/>
            <a:ext cx="3048000" cy="2032000"/>
          </a:xfrm>
          <a:prstGeom prst="rect">
            <a:avLst/>
          </a:prstGeom>
          <a:noFill/>
          <a:ln w="9525">
            <a:noFill/>
            <a:miter lim="800000"/>
            <a:headEnd/>
            <a:tailEnd/>
          </a:ln>
        </p:spPr>
        <p:txBody>
          <a:bodyPr>
            <a:spAutoFit/>
          </a:bodyPr>
          <a:lstStyle/>
          <a:p>
            <a:r>
              <a:rPr lang="en-US">
                <a:latin typeface="Calibri" pitchFamily="34" charset="0"/>
              </a:rPr>
              <a:t>As shown in figure 1 the MDP(Orange) continues to function after a voltage spike has occurred.  The Noise filter also aids in creating a smooth curve by eliminating disturbances.</a:t>
            </a:r>
          </a:p>
        </p:txBody>
      </p:sp>
      <p:cxnSp>
        <p:nvCxnSpPr>
          <p:cNvPr id="12" name="Straight Arrow Connector 11"/>
          <p:cNvCxnSpPr>
            <a:stCxn id="6154" idx="3"/>
          </p:cNvCxnSpPr>
          <p:nvPr/>
        </p:nvCxnSpPr>
        <p:spPr>
          <a:xfrm flipV="1">
            <a:off x="1447800" y="5334000"/>
            <a:ext cx="1600200" cy="173038"/>
          </a:xfrm>
          <a:prstGeom prst="straightConnector1">
            <a:avLst/>
          </a:prstGeom>
          <a:ln>
            <a:solidFill>
              <a:srgbClr val="FFC000"/>
            </a:solidFill>
            <a:tailEnd type="arrow"/>
          </a:ln>
          <a:effectLst>
            <a:outerShdw blurRad="40000" dist="20000" dir="5400000" rotWithShape="0">
              <a:schemeClr val="bg1">
                <a:alpha val="0"/>
              </a:schemeClr>
            </a:outerShdw>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6153" idx="3"/>
          </p:cNvCxnSpPr>
          <p:nvPr/>
        </p:nvCxnSpPr>
        <p:spPr>
          <a:xfrm>
            <a:off x="1066800" y="3906838"/>
            <a:ext cx="1692275" cy="303212"/>
          </a:xfrm>
          <a:prstGeom prst="straightConnector1">
            <a:avLst/>
          </a:prstGeom>
          <a:ln>
            <a:solidFill>
              <a:srgbClr val="0070C0"/>
            </a:solidFill>
            <a:tailEnd type="arrow"/>
          </a:ln>
          <a:effectLst>
            <a:outerShdw blurRad="40000" dist="20000" dir="5400000" rotWithShape="0">
              <a:srgbClr val="000000">
                <a:alpha val="0"/>
              </a:srgbClr>
            </a:outerShdw>
          </a:effectLst>
        </p:spPr>
        <p:style>
          <a:lnRef idx="2">
            <a:schemeClr val="accent6"/>
          </a:lnRef>
          <a:fillRef idx="0">
            <a:schemeClr val="accent6"/>
          </a:fillRef>
          <a:effectRef idx="1">
            <a:schemeClr val="accent6"/>
          </a:effectRef>
          <a:fontRef idx="minor">
            <a:schemeClr val="tx1"/>
          </a:fontRef>
        </p:style>
      </p:cxnSp>
      <p:sp>
        <p:nvSpPr>
          <p:cNvPr id="6153" name="TextBox 15"/>
          <p:cNvSpPr txBox="1">
            <a:spLocks noChangeArrowheads="1"/>
          </p:cNvSpPr>
          <p:nvPr/>
        </p:nvSpPr>
        <p:spPr bwMode="auto">
          <a:xfrm>
            <a:off x="228600" y="3429000"/>
            <a:ext cx="838200" cy="954088"/>
          </a:xfrm>
          <a:prstGeom prst="rect">
            <a:avLst/>
          </a:prstGeom>
          <a:noFill/>
          <a:ln w="9525">
            <a:noFill/>
            <a:miter lim="800000"/>
            <a:headEnd/>
            <a:tailEnd/>
          </a:ln>
        </p:spPr>
        <p:txBody>
          <a:bodyPr>
            <a:spAutoFit/>
          </a:bodyPr>
          <a:lstStyle/>
          <a:p>
            <a:r>
              <a:rPr lang="en-US" sz="1400"/>
              <a:t>Spike in input battery voltage</a:t>
            </a:r>
          </a:p>
        </p:txBody>
      </p:sp>
      <p:sp>
        <p:nvSpPr>
          <p:cNvPr id="6154" name="TextBox 19"/>
          <p:cNvSpPr txBox="1">
            <a:spLocks noChangeArrowheads="1"/>
          </p:cNvSpPr>
          <p:nvPr/>
        </p:nvSpPr>
        <p:spPr bwMode="auto">
          <a:xfrm>
            <a:off x="304800" y="5029200"/>
            <a:ext cx="1143000" cy="954088"/>
          </a:xfrm>
          <a:prstGeom prst="rect">
            <a:avLst/>
          </a:prstGeom>
          <a:noFill/>
          <a:ln w="9525">
            <a:noFill/>
            <a:miter lim="800000"/>
            <a:headEnd/>
            <a:tailEnd/>
          </a:ln>
        </p:spPr>
        <p:txBody>
          <a:bodyPr>
            <a:spAutoFit/>
          </a:bodyPr>
          <a:lstStyle/>
          <a:p>
            <a:r>
              <a:rPr lang="en-US" sz="1400"/>
              <a:t>MDP Functioning With the Spike</a:t>
            </a:r>
          </a:p>
        </p:txBody>
      </p:sp>
      <p:sp>
        <p:nvSpPr>
          <p:cNvPr id="11" name="Slide Number Placeholder 4"/>
          <p:cNvSpPr>
            <a:spLocks noGrp="1"/>
          </p:cNvSpPr>
          <p:nvPr>
            <p:ph type="sldNum" sz="quarter" idx="12"/>
          </p:nvPr>
        </p:nvSpPr>
        <p:spPr/>
        <p:txBody>
          <a:bodyPr/>
          <a:lstStyle/>
          <a:p>
            <a:pPr>
              <a:defRPr/>
            </a:pPr>
            <a:fld id="{F022648D-3A46-438F-81F1-1792FB1D0BE1}"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5" descr="MDP-25.GIF"/>
          <p:cNvPicPr>
            <a:picLocks noChangeAspect="1"/>
          </p:cNvPicPr>
          <p:nvPr/>
        </p:nvPicPr>
        <p:blipFill>
          <a:blip r:embed="rId3" cstate="print"/>
          <a:srcRect l="13792" t="13429" r="20689" b="17506"/>
          <a:stretch>
            <a:fillRect/>
          </a:stretch>
        </p:blipFill>
        <p:spPr bwMode="auto">
          <a:xfrm>
            <a:off x="5486400" y="1676400"/>
            <a:ext cx="3352800" cy="3176588"/>
          </a:xfrm>
          <a:prstGeom prst="rect">
            <a:avLst/>
          </a:prstGeom>
          <a:noFill/>
          <a:ln w="9525">
            <a:noFill/>
            <a:miter lim="800000"/>
            <a:headEnd/>
            <a:tailEnd/>
          </a:ln>
        </p:spPr>
      </p:pic>
      <p:sp>
        <p:nvSpPr>
          <p:cNvPr id="13315" name="Title 1"/>
          <p:cNvSpPr>
            <a:spLocks noGrp="1"/>
          </p:cNvSpPr>
          <p:nvPr>
            <p:ph type="title"/>
          </p:nvPr>
        </p:nvSpPr>
        <p:spPr/>
        <p:txBody>
          <a:bodyPr/>
          <a:lstStyle/>
          <a:p>
            <a:r>
              <a:rPr lang="en-US" sz="4000" smtClean="0"/>
              <a:t>Ease of Install</a:t>
            </a:r>
          </a:p>
        </p:txBody>
      </p:sp>
      <p:sp>
        <p:nvSpPr>
          <p:cNvPr id="13316" name="Content Placeholder 2"/>
          <p:cNvSpPr>
            <a:spLocks noGrp="1"/>
          </p:cNvSpPr>
          <p:nvPr>
            <p:ph idx="1"/>
          </p:nvPr>
        </p:nvSpPr>
        <p:spPr>
          <a:xfrm>
            <a:off x="457200" y="1219200"/>
            <a:ext cx="5029200" cy="5257800"/>
          </a:xfrm>
        </p:spPr>
        <p:txBody>
          <a:bodyPr/>
          <a:lstStyle/>
          <a:p>
            <a:r>
              <a:rPr lang="en-US" sz="2400" smtClean="0"/>
              <a:t>For Optimum Performance the MDP should be located within 24” of critical electronics.</a:t>
            </a:r>
          </a:p>
          <a:p>
            <a:r>
              <a:rPr lang="en-US" sz="2400" smtClean="0"/>
              <a:t>The case does not require grounding so it can be installed on any surface material, in any orientation.</a:t>
            </a:r>
          </a:p>
          <a:p>
            <a:r>
              <a:rPr lang="en-US" sz="2400" smtClean="0"/>
              <a:t>Input and output wiring is accomplished by using the lugs provided to connect the positive and negative leads of the power line or device to the positive and negative input and output terminals respectively.</a:t>
            </a:r>
          </a:p>
          <a:p>
            <a:pPr>
              <a:buFont typeface="Arial" charset="0"/>
              <a:buNone/>
            </a:pPr>
            <a:endParaRPr lang="en-US" sz="2400" smtClean="0"/>
          </a:p>
        </p:txBody>
      </p:sp>
      <p:sp>
        <p:nvSpPr>
          <p:cNvPr id="4" name="Slide Number Placeholder 3"/>
          <p:cNvSpPr>
            <a:spLocks noGrp="1"/>
          </p:cNvSpPr>
          <p:nvPr>
            <p:ph type="sldNum" sz="quarter" idx="12"/>
          </p:nvPr>
        </p:nvSpPr>
        <p:spPr/>
        <p:txBody>
          <a:bodyPr/>
          <a:lstStyle/>
          <a:p>
            <a:pPr>
              <a:defRPr/>
            </a:pPr>
            <a:fld id="{946A5EBC-1DF0-462C-9C69-FE33F945EF51}"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6"/>
          <p:cNvPicPr>
            <a:picLocks noChangeAspect="1" noChangeArrowheads="1"/>
          </p:cNvPicPr>
          <p:nvPr/>
        </p:nvPicPr>
        <p:blipFill>
          <a:blip r:embed="rId3" cstate="print"/>
          <a:srcRect/>
          <a:stretch>
            <a:fillRect/>
          </a:stretch>
        </p:blipFill>
        <p:spPr bwMode="auto">
          <a:xfrm>
            <a:off x="3041650" y="3124200"/>
            <a:ext cx="5683250" cy="3514725"/>
          </a:xfrm>
          <a:prstGeom prst="rect">
            <a:avLst/>
          </a:prstGeom>
          <a:noFill/>
          <a:ln w="9525">
            <a:noFill/>
            <a:miter lim="800000"/>
            <a:headEnd/>
            <a:tailEnd/>
          </a:ln>
        </p:spPr>
      </p:pic>
      <p:sp>
        <p:nvSpPr>
          <p:cNvPr id="14339" name="Title 1"/>
          <p:cNvSpPr>
            <a:spLocks noGrp="1"/>
          </p:cNvSpPr>
          <p:nvPr>
            <p:ph type="title"/>
          </p:nvPr>
        </p:nvSpPr>
        <p:spPr/>
        <p:txBody>
          <a:bodyPr/>
          <a:lstStyle/>
          <a:p>
            <a:r>
              <a:rPr lang="en-US" sz="4000" smtClean="0"/>
              <a:t>Ease of Battery Replacement</a:t>
            </a:r>
          </a:p>
        </p:txBody>
      </p:sp>
      <p:sp>
        <p:nvSpPr>
          <p:cNvPr id="14340" name="Content Placeholder 2"/>
          <p:cNvSpPr>
            <a:spLocks noGrp="1"/>
          </p:cNvSpPr>
          <p:nvPr>
            <p:ph idx="1"/>
          </p:nvPr>
        </p:nvSpPr>
        <p:spPr>
          <a:xfrm>
            <a:off x="457200" y="1600200"/>
            <a:ext cx="8229600" cy="1981200"/>
          </a:xfrm>
        </p:spPr>
        <p:txBody>
          <a:bodyPr/>
          <a:lstStyle/>
          <a:p>
            <a:r>
              <a:rPr lang="en-US" sz="2400" smtClean="0"/>
              <a:t>Disconnect the MDP Power, and turn off all loads and remove the fuse from the fuse holder labeled “BATTERY”.</a:t>
            </a:r>
          </a:p>
          <a:p>
            <a:r>
              <a:rPr lang="en-US" sz="2400" smtClean="0"/>
              <a:t>Remove the front panel by loosening three screws.</a:t>
            </a:r>
          </a:p>
          <a:p>
            <a:r>
              <a:rPr lang="en-US" sz="2400" smtClean="0"/>
              <a:t>The old battery may now be pulled out and a new battery can Inserted.</a:t>
            </a:r>
          </a:p>
          <a:p>
            <a:r>
              <a:rPr lang="en-US" sz="2400" smtClean="0"/>
              <a:t>Typical battery life 5 years.</a:t>
            </a:r>
          </a:p>
          <a:p>
            <a:endParaRPr lang="en-US" sz="2400" smtClean="0"/>
          </a:p>
          <a:p>
            <a:pPr>
              <a:buFont typeface="Arial" charset="0"/>
              <a:buNone/>
            </a:pPr>
            <a:endParaRPr lang="en-US" sz="2400" smtClean="0"/>
          </a:p>
        </p:txBody>
      </p:sp>
      <p:sp>
        <p:nvSpPr>
          <p:cNvPr id="4" name="Slide Number Placeholder 3"/>
          <p:cNvSpPr>
            <a:spLocks noGrp="1"/>
          </p:cNvSpPr>
          <p:nvPr>
            <p:ph type="sldNum" sz="quarter" idx="12"/>
          </p:nvPr>
        </p:nvSpPr>
        <p:spPr/>
        <p:txBody>
          <a:bodyPr/>
          <a:lstStyle/>
          <a:p>
            <a:pPr>
              <a:defRPr/>
            </a:pPr>
            <a:fld id="{1B44D3A1-3D2A-4DBB-860F-98F86A9D25C9}"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smtClean="0"/>
              <a:t>Power Status Indicators</a:t>
            </a:r>
          </a:p>
        </p:txBody>
      </p:sp>
      <p:sp>
        <p:nvSpPr>
          <p:cNvPr id="3" name="Content Placeholder 2"/>
          <p:cNvSpPr>
            <a:spLocks noGrp="1"/>
          </p:cNvSpPr>
          <p:nvPr>
            <p:ph idx="1"/>
          </p:nvPr>
        </p:nvSpPr>
        <p:spPr>
          <a:xfrm>
            <a:off x="457200" y="1600200"/>
            <a:ext cx="8382000" cy="4724400"/>
          </a:xfrm>
        </p:spPr>
        <p:txBody>
          <a:bodyPr rtlCol="0">
            <a:normAutofit fontScale="85000" lnSpcReduction="10000"/>
          </a:bodyPr>
          <a:lstStyle/>
          <a:p>
            <a:pPr eaLnBrk="1" fontAlgn="auto" hangingPunct="1">
              <a:spcAft>
                <a:spcPts val="0"/>
              </a:spcAft>
              <a:buFont typeface="Arial" pitchFamily="34" charset="0"/>
              <a:buChar char="•"/>
              <a:defRPr/>
            </a:pPr>
            <a:r>
              <a:rPr lang="en-US" sz="2600" dirty="0" smtClean="0"/>
              <a:t>Power Status indicators provide visual system operational status/ troubleshooting.</a:t>
            </a:r>
          </a:p>
          <a:p>
            <a:pPr eaLnBrk="1" fontAlgn="auto" hangingPunct="1">
              <a:spcAft>
                <a:spcPts val="0"/>
              </a:spcAft>
              <a:buFont typeface="Arial" pitchFamily="34" charset="0"/>
              <a:buChar char="•"/>
              <a:defRPr/>
            </a:pPr>
            <a:endParaRPr lang="en-US" sz="2400" dirty="0"/>
          </a:p>
          <a:p>
            <a:pPr eaLnBrk="1" fontAlgn="auto" hangingPunct="1">
              <a:spcAft>
                <a:spcPts val="0"/>
              </a:spcAft>
              <a:buFont typeface="Arial" pitchFamily="34" charset="0"/>
              <a:buChar char="•"/>
              <a:defRPr/>
            </a:pPr>
            <a:endParaRPr lang="en-US" sz="2400" dirty="0" smtClean="0"/>
          </a:p>
          <a:p>
            <a:pPr eaLnBrk="1" fontAlgn="auto" hangingPunct="1">
              <a:spcAft>
                <a:spcPts val="0"/>
              </a:spcAft>
              <a:buFont typeface="Arial" pitchFamily="34" charset="0"/>
              <a:buChar char="•"/>
              <a:tabLst>
                <a:tab pos="4454525" algn="l"/>
              </a:tabLst>
              <a:defRPr/>
            </a:pPr>
            <a:endParaRPr lang="en-US" sz="2400" dirty="0" smtClean="0"/>
          </a:p>
          <a:p>
            <a:pPr eaLnBrk="1" fontAlgn="auto" hangingPunct="1">
              <a:spcAft>
                <a:spcPts val="0"/>
              </a:spcAft>
              <a:buFont typeface="Arial" pitchFamily="34" charset="0"/>
              <a:buChar char="•"/>
              <a:tabLst>
                <a:tab pos="4454525" algn="l"/>
              </a:tabLst>
              <a:defRPr/>
            </a:pPr>
            <a:endParaRPr lang="en-US" sz="2400" dirty="0"/>
          </a:p>
          <a:p>
            <a:pPr eaLnBrk="1" fontAlgn="auto" hangingPunct="1">
              <a:spcAft>
                <a:spcPts val="0"/>
              </a:spcAft>
              <a:buFont typeface="Arial" pitchFamily="34" charset="0"/>
              <a:buNone/>
              <a:tabLst>
                <a:tab pos="4454525" algn="l"/>
              </a:tabLst>
              <a:defRPr/>
            </a:pPr>
            <a:endParaRPr lang="en-US" sz="2400" dirty="0" smtClean="0"/>
          </a:p>
          <a:p>
            <a:pPr eaLnBrk="1" fontAlgn="auto" hangingPunct="1">
              <a:spcAft>
                <a:spcPts val="0"/>
              </a:spcAft>
              <a:buFont typeface="Arial" pitchFamily="34" charset="0"/>
              <a:buNone/>
              <a:tabLst>
                <a:tab pos="4454525" algn="l"/>
              </a:tabLst>
              <a:defRPr/>
            </a:pPr>
            <a:endParaRPr lang="en-US" sz="2400" dirty="0" smtClean="0"/>
          </a:p>
          <a:p>
            <a:pPr eaLnBrk="1" fontAlgn="auto" hangingPunct="1">
              <a:spcAft>
                <a:spcPts val="0"/>
              </a:spcAft>
              <a:buFont typeface="Arial" pitchFamily="34" charset="0"/>
              <a:buNone/>
              <a:tabLst>
                <a:tab pos="4454525" algn="l"/>
              </a:tabLst>
              <a:defRPr/>
            </a:pPr>
            <a:endParaRPr lang="en-US" sz="2400" dirty="0" smtClean="0"/>
          </a:p>
          <a:p>
            <a:pPr eaLnBrk="1" fontAlgn="auto" hangingPunct="1">
              <a:spcAft>
                <a:spcPts val="0"/>
              </a:spcAft>
              <a:buFont typeface="Arial" pitchFamily="34" charset="0"/>
              <a:buNone/>
              <a:tabLst>
                <a:tab pos="4454525" algn="l"/>
              </a:tabLst>
              <a:defRPr/>
            </a:pPr>
            <a:endParaRPr lang="en-US" sz="2400" dirty="0" smtClean="0"/>
          </a:p>
          <a:p>
            <a:pPr lvl="1" eaLnBrk="1" fontAlgn="auto" hangingPunct="1">
              <a:spcAft>
                <a:spcPts val="0"/>
              </a:spcAft>
              <a:buFont typeface="Arial" pitchFamily="34" charset="0"/>
              <a:buChar char="–"/>
              <a:tabLst>
                <a:tab pos="4454525" algn="l"/>
              </a:tabLst>
              <a:defRPr/>
            </a:pPr>
            <a:endParaRPr lang="en-US" sz="1500" dirty="0" smtClean="0"/>
          </a:p>
          <a:p>
            <a:pPr lvl="1" eaLnBrk="1" fontAlgn="auto" hangingPunct="1">
              <a:spcAft>
                <a:spcPts val="0"/>
              </a:spcAft>
              <a:buFont typeface="Arial" pitchFamily="34" charset="0"/>
              <a:buChar char="–"/>
              <a:tabLst>
                <a:tab pos="4454525" algn="l"/>
              </a:tabLst>
              <a:defRPr/>
            </a:pPr>
            <a:r>
              <a:rPr lang="en-US" sz="2200" dirty="0" smtClean="0"/>
              <a:t>Top Green LED indicates the MDP is charging(Figure 1)</a:t>
            </a:r>
          </a:p>
          <a:p>
            <a:pPr lvl="1" eaLnBrk="1" fontAlgn="auto" hangingPunct="1">
              <a:spcAft>
                <a:spcPts val="0"/>
              </a:spcAft>
              <a:buFont typeface="Arial" pitchFamily="34" charset="0"/>
              <a:buChar char="–"/>
              <a:tabLst>
                <a:tab pos="4454525" algn="l"/>
              </a:tabLst>
              <a:defRPr/>
            </a:pPr>
            <a:r>
              <a:rPr lang="en-US" sz="2200" dirty="0" smtClean="0"/>
              <a:t>Middle Amber LED indicates the MDP is supplying backup power.(Figure 2)</a:t>
            </a:r>
          </a:p>
          <a:p>
            <a:pPr lvl="1" eaLnBrk="1" fontAlgn="auto" hangingPunct="1">
              <a:spcAft>
                <a:spcPts val="0"/>
              </a:spcAft>
              <a:buFont typeface="Arial" pitchFamily="34" charset="0"/>
              <a:buChar char="–"/>
              <a:defRPr/>
            </a:pPr>
            <a:r>
              <a:rPr lang="en-US" sz="2200" dirty="0" smtClean="0"/>
              <a:t>Bottom green LED indicates input is connected(Figure 1)</a:t>
            </a:r>
          </a:p>
        </p:txBody>
      </p:sp>
      <p:pic>
        <p:nvPicPr>
          <p:cNvPr id="15364" name="Picture 3" descr="IMG_0430.jpg"/>
          <p:cNvPicPr>
            <a:picLocks noChangeAspect="1"/>
          </p:cNvPicPr>
          <p:nvPr/>
        </p:nvPicPr>
        <p:blipFill>
          <a:blip r:embed="rId3" cstate="print"/>
          <a:srcRect/>
          <a:stretch>
            <a:fillRect/>
          </a:stretch>
        </p:blipFill>
        <p:spPr bwMode="auto">
          <a:xfrm>
            <a:off x="914400" y="2438400"/>
            <a:ext cx="3048000" cy="2286000"/>
          </a:xfrm>
          <a:prstGeom prst="rect">
            <a:avLst/>
          </a:prstGeom>
          <a:noFill/>
          <a:ln w="9525">
            <a:noFill/>
            <a:miter lim="800000"/>
            <a:headEnd/>
            <a:tailEnd/>
          </a:ln>
        </p:spPr>
      </p:pic>
      <p:pic>
        <p:nvPicPr>
          <p:cNvPr id="15365" name="Picture 1" descr="IMG_0432.jpg"/>
          <p:cNvPicPr>
            <a:picLocks noChangeAspect="1"/>
          </p:cNvPicPr>
          <p:nvPr/>
        </p:nvPicPr>
        <p:blipFill>
          <a:blip r:embed="rId4" cstate="print"/>
          <a:srcRect/>
          <a:stretch>
            <a:fillRect/>
          </a:stretch>
        </p:blipFill>
        <p:spPr bwMode="auto">
          <a:xfrm>
            <a:off x="5105400" y="2438400"/>
            <a:ext cx="2997200" cy="2247900"/>
          </a:xfrm>
          <a:prstGeom prst="rect">
            <a:avLst/>
          </a:prstGeom>
          <a:noFill/>
          <a:ln w="9525">
            <a:noFill/>
            <a:miter lim="800000"/>
            <a:headEnd/>
            <a:tailEnd/>
          </a:ln>
        </p:spPr>
      </p:pic>
      <p:sp>
        <p:nvSpPr>
          <p:cNvPr id="15366" name="TextBox 6"/>
          <p:cNvSpPr txBox="1">
            <a:spLocks noChangeArrowheads="1"/>
          </p:cNvSpPr>
          <p:nvPr/>
        </p:nvSpPr>
        <p:spPr bwMode="auto">
          <a:xfrm>
            <a:off x="1981200" y="4724400"/>
            <a:ext cx="936625" cy="369888"/>
          </a:xfrm>
          <a:prstGeom prst="rect">
            <a:avLst/>
          </a:prstGeom>
          <a:noFill/>
          <a:ln w="9525">
            <a:noFill/>
            <a:miter lim="800000"/>
            <a:headEnd/>
            <a:tailEnd/>
          </a:ln>
        </p:spPr>
        <p:txBody>
          <a:bodyPr wrap="none">
            <a:spAutoFit/>
          </a:bodyPr>
          <a:lstStyle/>
          <a:p>
            <a:r>
              <a:rPr lang="en-US">
                <a:latin typeface="Calibri" pitchFamily="34" charset="0"/>
              </a:rPr>
              <a:t>Figure 1</a:t>
            </a:r>
          </a:p>
        </p:txBody>
      </p:sp>
      <p:sp>
        <p:nvSpPr>
          <p:cNvPr id="15367" name="TextBox 7"/>
          <p:cNvSpPr txBox="1">
            <a:spLocks noChangeArrowheads="1"/>
          </p:cNvSpPr>
          <p:nvPr/>
        </p:nvSpPr>
        <p:spPr bwMode="auto">
          <a:xfrm>
            <a:off x="6172200" y="4724400"/>
            <a:ext cx="936625" cy="369888"/>
          </a:xfrm>
          <a:prstGeom prst="rect">
            <a:avLst/>
          </a:prstGeom>
          <a:noFill/>
          <a:ln w="9525">
            <a:noFill/>
            <a:miter lim="800000"/>
            <a:headEnd/>
            <a:tailEnd/>
          </a:ln>
        </p:spPr>
        <p:txBody>
          <a:bodyPr wrap="none">
            <a:spAutoFit/>
          </a:bodyPr>
          <a:lstStyle/>
          <a:p>
            <a:r>
              <a:rPr lang="en-US">
                <a:latin typeface="Calibri" pitchFamily="34" charset="0"/>
              </a:rPr>
              <a:t>Figure 2</a:t>
            </a:r>
          </a:p>
        </p:txBody>
      </p:sp>
      <p:sp>
        <p:nvSpPr>
          <p:cNvPr id="8" name="Slide Number Placeholder 7"/>
          <p:cNvSpPr>
            <a:spLocks noGrp="1"/>
          </p:cNvSpPr>
          <p:nvPr>
            <p:ph type="sldNum" sz="quarter" idx="12"/>
          </p:nvPr>
        </p:nvSpPr>
        <p:spPr/>
        <p:txBody>
          <a:bodyPr/>
          <a:lstStyle/>
          <a:p>
            <a:pPr>
              <a:defRPr/>
            </a:pPr>
            <a:fld id="{F6EFFF1D-4DC7-4CDB-87DB-314C985B6DC4}" type="slidenum">
              <a:rPr lang="en-US" smtClean="0"/>
              <a:pPr>
                <a:defRPr/>
              </a:pPr>
              <a:t>14</a:t>
            </a:fld>
            <a:endParaRPr lang="en-US"/>
          </a:p>
        </p:txBody>
      </p:sp>
      <p:cxnSp>
        <p:nvCxnSpPr>
          <p:cNvPr id="18" name="Straight Connector 17"/>
          <p:cNvCxnSpPr/>
          <p:nvPr/>
        </p:nvCxnSpPr>
        <p:spPr>
          <a:xfrm rot="10800000">
            <a:off x="8610600" y="5715000"/>
            <a:ext cx="228600" cy="0"/>
          </a:xfrm>
          <a:prstGeom prst="line">
            <a:avLst/>
          </a:prstGeom>
          <a:ln w="34925">
            <a:solidFill>
              <a:srgbClr val="FCD73A"/>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flipH="1" flipV="1">
            <a:off x="8572500" y="5448300"/>
            <a:ext cx="533400" cy="0"/>
          </a:xfrm>
          <a:prstGeom prst="line">
            <a:avLst/>
          </a:prstGeom>
          <a:ln w="34925">
            <a:solidFill>
              <a:srgbClr val="FCD73A"/>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953000" y="5181600"/>
            <a:ext cx="3886200" cy="0"/>
          </a:xfrm>
          <a:prstGeom prst="line">
            <a:avLst/>
          </a:prstGeom>
          <a:ln w="34925">
            <a:solidFill>
              <a:srgbClr val="FCD73A"/>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flipH="1" flipV="1">
            <a:off x="4267200" y="4495800"/>
            <a:ext cx="1371600" cy="0"/>
          </a:xfrm>
          <a:prstGeom prst="line">
            <a:avLst/>
          </a:prstGeom>
          <a:ln w="34925">
            <a:solidFill>
              <a:srgbClr val="FCD73A"/>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4953000" y="3810000"/>
            <a:ext cx="838200" cy="1588"/>
          </a:xfrm>
          <a:prstGeom prst="straightConnector1">
            <a:avLst/>
          </a:prstGeom>
          <a:ln w="34925">
            <a:solidFill>
              <a:srgbClr val="FCD73A"/>
            </a:solidFill>
            <a:tailEnd type="arrow"/>
          </a:ln>
        </p:spPr>
        <p:style>
          <a:lnRef idx="1">
            <a:schemeClr val="accent1"/>
          </a:lnRef>
          <a:fillRef idx="0">
            <a:schemeClr val="accent1"/>
          </a:fillRef>
          <a:effectRef idx="0">
            <a:schemeClr val="accent1"/>
          </a:effectRef>
          <a:fontRef idx="minor">
            <a:schemeClr val="tx1"/>
          </a:fontRef>
        </p:style>
      </p:cxnSp>
      <p:cxnSp>
        <p:nvCxnSpPr>
          <p:cNvPr id="40" name="Elbow Connector 39"/>
          <p:cNvCxnSpPr/>
          <p:nvPr/>
        </p:nvCxnSpPr>
        <p:spPr>
          <a:xfrm rot="16200000" flipV="1">
            <a:off x="-342900" y="4686300"/>
            <a:ext cx="1981200" cy="533400"/>
          </a:xfrm>
          <a:prstGeom prst="bentConnector3">
            <a:avLst>
              <a:gd name="adj1" fmla="val -620"/>
            </a:avLst>
          </a:prstGeom>
          <a:ln w="34925">
            <a:solidFill>
              <a:srgbClr val="C0EF15"/>
            </a:solidFill>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381000" y="3962400"/>
            <a:ext cx="1219200" cy="1588"/>
          </a:xfrm>
          <a:prstGeom prst="straightConnector1">
            <a:avLst/>
          </a:prstGeom>
          <a:ln w="34925">
            <a:solidFill>
              <a:srgbClr val="C0EF15"/>
            </a:solidFill>
            <a:tailEnd type="arrow"/>
          </a:ln>
          <a:effectLst>
            <a:outerShdw blurRad="40000" dist="20000" dir="5400000" rotWithShape="0">
              <a:srgbClr val="000000">
                <a:alpha val="0"/>
              </a:srgbClr>
            </a:outerShdw>
          </a:effectLst>
        </p:spPr>
        <p:style>
          <a:lnRef idx="2">
            <a:schemeClr val="accent3"/>
          </a:lnRef>
          <a:fillRef idx="0">
            <a:schemeClr val="accent3"/>
          </a:fillRef>
          <a:effectRef idx="1">
            <a:schemeClr val="accent3"/>
          </a:effectRef>
          <a:fontRef idx="minor">
            <a:schemeClr val="tx1"/>
          </a:fontRef>
        </p:style>
      </p:cxnSp>
      <p:cxnSp>
        <p:nvCxnSpPr>
          <p:cNvPr id="56" name="Straight Connector 55"/>
          <p:cNvCxnSpPr/>
          <p:nvPr/>
        </p:nvCxnSpPr>
        <p:spPr>
          <a:xfrm flipV="1">
            <a:off x="220663" y="3810000"/>
            <a:ext cx="7937" cy="1500188"/>
          </a:xfrm>
          <a:prstGeom prst="line">
            <a:avLst/>
          </a:prstGeom>
          <a:ln w="34925">
            <a:solidFill>
              <a:srgbClr val="C0EF15"/>
            </a:solidFill>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228600" y="3810000"/>
            <a:ext cx="1371600" cy="1588"/>
          </a:xfrm>
          <a:prstGeom prst="straightConnector1">
            <a:avLst/>
          </a:prstGeom>
          <a:ln w="34925">
            <a:solidFill>
              <a:srgbClr val="C0EF15"/>
            </a:solidFill>
            <a:tailEnd type="arrow"/>
          </a:ln>
        </p:spPr>
        <p:style>
          <a:lnRef idx="1">
            <a:schemeClr val="accent1"/>
          </a:lnRef>
          <a:fillRef idx="0">
            <a:schemeClr val="accent1"/>
          </a:fillRef>
          <a:effectRef idx="0">
            <a:schemeClr val="accent1"/>
          </a:effectRef>
          <a:fontRef idx="minor">
            <a:schemeClr val="tx1"/>
          </a:fontRef>
        </p:style>
      </p:cxnSp>
      <p:sp>
        <p:nvSpPr>
          <p:cNvPr id="26" name="Freeform 25"/>
          <p:cNvSpPr/>
          <p:nvPr/>
        </p:nvSpPr>
        <p:spPr>
          <a:xfrm>
            <a:off x="228600" y="5181600"/>
            <a:ext cx="381000" cy="152400"/>
          </a:xfrm>
          <a:custGeom>
            <a:avLst/>
            <a:gdLst>
              <a:gd name="connsiteX0" fmla="*/ 0 w 355600"/>
              <a:gd name="connsiteY0" fmla="*/ 107950 h 135467"/>
              <a:gd name="connsiteX1" fmla="*/ 50800 w 355600"/>
              <a:gd name="connsiteY1" fmla="*/ 44450 h 135467"/>
              <a:gd name="connsiteX2" fmla="*/ 114300 w 355600"/>
              <a:gd name="connsiteY2" fmla="*/ 6350 h 135467"/>
              <a:gd name="connsiteX3" fmla="*/ 190500 w 355600"/>
              <a:gd name="connsiteY3" fmla="*/ 6350 h 135467"/>
              <a:gd name="connsiteX4" fmla="*/ 292100 w 355600"/>
              <a:gd name="connsiteY4" fmla="*/ 44450 h 135467"/>
              <a:gd name="connsiteX5" fmla="*/ 342900 w 355600"/>
              <a:gd name="connsiteY5" fmla="*/ 120650 h 135467"/>
              <a:gd name="connsiteX6" fmla="*/ 355600 w 355600"/>
              <a:gd name="connsiteY6" fmla="*/ 133350 h 13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5600" h="135467">
                <a:moveTo>
                  <a:pt x="0" y="107950"/>
                </a:moveTo>
                <a:cubicBezTo>
                  <a:pt x="15875" y="84666"/>
                  <a:pt x="31750" y="61383"/>
                  <a:pt x="50800" y="44450"/>
                </a:cubicBezTo>
                <a:cubicBezTo>
                  <a:pt x="69850" y="27517"/>
                  <a:pt x="91017" y="12700"/>
                  <a:pt x="114300" y="6350"/>
                </a:cubicBezTo>
                <a:cubicBezTo>
                  <a:pt x="137583" y="0"/>
                  <a:pt x="160867" y="0"/>
                  <a:pt x="190500" y="6350"/>
                </a:cubicBezTo>
                <a:cubicBezTo>
                  <a:pt x="220133" y="12700"/>
                  <a:pt x="266700" y="25400"/>
                  <a:pt x="292100" y="44450"/>
                </a:cubicBezTo>
                <a:cubicBezTo>
                  <a:pt x="317500" y="63500"/>
                  <a:pt x="332317" y="105833"/>
                  <a:pt x="342900" y="120650"/>
                </a:cubicBezTo>
                <a:cubicBezTo>
                  <a:pt x="353483" y="135467"/>
                  <a:pt x="354541" y="134408"/>
                  <a:pt x="355600" y="133350"/>
                </a:cubicBezTo>
              </a:path>
            </a:pathLst>
          </a:custGeom>
          <a:ln w="34925">
            <a:solidFill>
              <a:srgbClr val="C0EF15"/>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27" name="Straight Connector 26"/>
          <p:cNvCxnSpPr/>
          <p:nvPr/>
        </p:nvCxnSpPr>
        <p:spPr>
          <a:xfrm rot="10800000">
            <a:off x="609600" y="5334000"/>
            <a:ext cx="304800" cy="0"/>
          </a:xfrm>
          <a:prstGeom prst="line">
            <a:avLst/>
          </a:prstGeom>
          <a:ln w="34925">
            <a:solidFill>
              <a:srgbClr val="C0EF15"/>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Built to Last</a:t>
            </a:r>
          </a:p>
        </p:txBody>
      </p:sp>
      <p:sp>
        <p:nvSpPr>
          <p:cNvPr id="16387" name="Content Placeholder 2"/>
          <p:cNvSpPr>
            <a:spLocks noGrp="1"/>
          </p:cNvSpPr>
          <p:nvPr>
            <p:ph idx="1"/>
          </p:nvPr>
        </p:nvSpPr>
        <p:spPr>
          <a:xfrm>
            <a:off x="457200" y="1600200"/>
            <a:ext cx="4800600" cy="4648200"/>
          </a:xfrm>
        </p:spPr>
        <p:txBody>
          <a:bodyPr/>
          <a:lstStyle/>
          <a:p>
            <a:pPr eaLnBrk="1" hangingPunct="1"/>
            <a:r>
              <a:rPr lang="en-US" sz="2400" smtClean="0"/>
              <a:t>Conformal coated printed circuit board resists corrosion. </a:t>
            </a:r>
          </a:p>
          <a:p>
            <a:pPr eaLnBrk="1" hangingPunct="1"/>
            <a:r>
              <a:rPr lang="en-US" sz="2400" smtClean="0"/>
              <a:t>Rugged, rust and corrosion resistant powder coated aluminum case provides protection for components. </a:t>
            </a:r>
          </a:p>
          <a:p>
            <a:pPr eaLnBrk="1" hangingPunct="1"/>
            <a:r>
              <a:rPr lang="en-US" sz="2400" smtClean="0"/>
              <a:t>All components selected for dependable performance in hostile environments. </a:t>
            </a:r>
          </a:p>
          <a:p>
            <a:pPr eaLnBrk="1" hangingPunct="1"/>
            <a:r>
              <a:rPr lang="en-US" sz="2400" smtClean="0"/>
              <a:t>Two year limited warranty.</a:t>
            </a:r>
          </a:p>
          <a:p>
            <a:pPr eaLnBrk="1" hangingPunct="1"/>
            <a:endParaRPr lang="en-US" smtClean="0"/>
          </a:p>
        </p:txBody>
      </p:sp>
      <p:sp>
        <p:nvSpPr>
          <p:cNvPr id="5" name="Slide Number Placeholder 4"/>
          <p:cNvSpPr>
            <a:spLocks noGrp="1"/>
          </p:cNvSpPr>
          <p:nvPr>
            <p:ph type="sldNum" sz="quarter" idx="12"/>
          </p:nvPr>
        </p:nvSpPr>
        <p:spPr/>
        <p:txBody>
          <a:bodyPr/>
          <a:lstStyle/>
          <a:p>
            <a:pPr>
              <a:defRPr/>
            </a:pPr>
            <a:fld id="{2EE08BD5-9B2E-43EF-9CC6-1FC4085D2BA8}" type="slidenum">
              <a:rPr lang="en-US" smtClean="0"/>
              <a:pPr>
                <a:defRPr/>
              </a:pPr>
              <a:t>15</a:t>
            </a:fld>
            <a:endParaRPr lang="en-US"/>
          </a:p>
        </p:txBody>
      </p:sp>
      <p:pic>
        <p:nvPicPr>
          <p:cNvPr id="16389" name="Picture 5" descr="MDP-25New.jpg"/>
          <p:cNvPicPr>
            <a:picLocks noChangeAspect="1"/>
          </p:cNvPicPr>
          <p:nvPr/>
        </p:nvPicPr>
        <p:blipFill>
          <a:blip r:embed="rId3" cstate="print"/>
          <a:srcRect/>
          <a:stretch>
            <a:fillRect/>
          </a:stretch>
        </p:blipFill>
        <p:spPr bwMode="auto">
          <a:xfrm>
            <a:off x="4648200" y="1905000"/>
            <a:ext cx="3965575" cy="3686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z="4000" smtClean="0"/>
              <a:t>Proper Voltage is the Life Blood of Mobile Data Transmitters</a:t>
            </a:r>
          </a:p>
        </p:txBody>
      </p:sp>
      <p:sp>
        <p:nvSpPr>
          <p:cNvPr id="9219" name="Content Placeholder 2"/>
          <p:cNvSpPr>
            <a:spLocks noGrp="1"/>
          </p:cNvSpPr>
          <p:nvPr>
            <p:ph idx="1"/>
          </p:nvPr>
        </p:nvSpPr>
        <p:spPr>
          <a:xfrm>
            <a:off x="457200" y="1600200"/>
            <a:ext cx="8229600" cy="2590800"/>
          </a:xfrm>
        </p:spPr>
        <p:txBody>
          <a:bodyPr/>
          <a:lstStyle/>
          <a:p>
            <a:pPr eaLnBrk="1" hangingPunct="1"/>
            <a:r>
              <a:rPr lang="en-US" smtClean="0"/>
              <a:t>Mobile data transmitters and computers require stable and proper voltage input.</a:t>
            </a:r>
          </a:p>
          <a:p>
            <a:pPr eaLnBrk="1" hangingPunct="1"/>
            <a:r>
              <a:rPr lang="en-US" smtClean="0"/>
              <a:t>Low voltage or power loss causes system crashes, Lengthy reboot cycles, and potential software damage.</a:t>
            </a:r>
          </a:p>
        </p:txBody>
      </p:sp>
      <p:sp>
        <p:nvSpPr>
          <p:cNvPr id="5" name="Slide Number Placeholder 4"/>
          <p:cNvSpPr>
            <a:spLocks noGrp="1"/>
          </p:cNvSpPr>
          <p:nvPr>
            <p:ph type="sldNum" sz="quarter" idx="12"/>
          </p:nvPr>
        </p:nvSpPr>
        <p:spPr/>
        <p:txBody>
          <a:bodyPr/>
          <a:lstStyle/>
          <a:p>
            <a:pPr>
              <a:defRPr/>
            </a:pPr>
            <a:fld id="{4537C0D2-3DDA-4A15-8FAE-4D65A2FAF98A}" type="slidenum">
              <a:rPr lang="en-US" smtClean="0"/>
              <a:pPr>
                <a:defRPr/>
              </a:pPr>
              <a:t>2</a:t>
            </a:fld>
            <a:endParaRPr lang="en-US"/>
          </a:p>
        </p:txBody>
      </p:sp>
      <p:pic>
        <p:nvPicPr>
          <p:cNvPr id="9221" name="Picture 6" descr="Motorola Work Station copy.jpg"/>
          <p:cNvPicPr>
            <a:picLocks noChangeAspect="1"/>
          </p:cNvPicPr>
          <p:nvPr/>
        </p:nvPicPr>
        <p:blipFill>
          <a:blip r:embed="rId3" cstate="print"/>
          <a:srcRect/>
          <a:stretch>
            <a:fillRect/>
          </a:stretch>
        </p:blipFill>
        <p:spPr bwMode="auto">
          <a:xfrm>
            <a:off x="5410200" y="3886200"/>
            <a:ext cx="2187575" cy="2646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7" descr="mdp25 page 2 drawing.jpg"/>
          <p:cNvPicPr>
            <a:picLocks noChangeAspect="1"/>
          </p:cNvPicPr>
          <p:nvPr/>
        </p:nvPicPr>
        <p:blipFill>
          <a:blip r:embed="rId3" cstate="print"/>
          <a:srcRect/>
          <a:stretch>
            <a:fillRect/>
          </a:stretch>
        </p:blipFill>
        <p:spPr bwMode="auto">
          <a:xfrm>
            <a:off x="1295400" y="4067175"/>
            <a:ext cx="6553200" cy="2790825"/>
          </a:xfrm>
          <a:prstGeom prst="rect">
            <a:avLst/>
          </a:prstGeom>
          <a:noFill/>
          <a:ln w="9525">
            <a:noFill/>
            <a:miter lim="800000"/>
            <a:headEnd/>
            <a:tailEnd/>
          </a:ln>
        </p:spPr>
      </p:pic>
      <p:sp>
        <p:nvSpPr>
          <p:cNvPr id="10243" name="Title 1"/>
          <p:cNvSpPr>
            <a:spLocks noGrp="1"/>
          </p:cNvSpPr>
          <p:nvPr>
            <p:ph type="title"/>
          </p:nvPr>
        </p:nvSpPr>
        <p:spPr/>
        <p:txBody>
          <a:bodyPr/>
          <a:lstStyle/>
          <a:p>
            <a:pPr eaLnBrk="1" hangingPunct="1"/>
            <a:r>
              <a:rPr lang="en-US" smtClean="0"/>
              <a:t>Benefits</a:t>
            </a:r>
          </a:p>
        </p:txBody>
      </p:sp>
      <p:sp>
        <p:nvSpPr>
          <p:cNvPr id="10244" name="Content Placeholder 2"/>
          <p:cNvSpPr>
            <a:spLocks noGrp="1"/>
          </p:cNvSpPr>
          <p:nvPr>
            <p:ph idx="1"/>
          </p:nvPr>
        </p:nvSpPr>
        <p:spPr/>
        <p:txBody>
          <a:bodyPr/>
          <a:lstStyle/>
          <a:p>
            <a:pPr eaLnBrk="1" hangingPunct="1"/>
            <a:r>
              <a:rPr lang="en-US" smtClean="0"/>
              <a:t>The MDP maintains voltage to critical electronics when vehicle voltage falters.</a:t>
            </a:r>
          </a:p>
          <a:p>
            <a:pPr eaLnBrk="1" hangingPunct="1"/>
            <a:r>
              <a:rPr lang="en-US" smtClean="0"/>
              <a:t>Internal back –up battery maintains DC output voltage during dips and black outs, Preventing memory loss and system crashes in mission critical mobile electronics.</a:t>
            </a:r>
          </a:p>
          <a:p>
            <a:pPr eaLnBrk="1" hangingPunct="1"/>
            <a:endParaRPr lang="en-US" smtClean="0"/>
          </a:p>
          <a:p>
            <a:pPr eaLnBrk="1" hangingPunct="1"/>
            <a:endParaRPr lang="en-US" smtClean="0"/>
          </a:p>
        </p:txBody>
      </p:sp>
      <p:sp>
        <p:nvSpPr>
          <p:cNvPr id="4" name="Slide Number Placeholder 3"/>
          <p:cNvSpPr>
            <a:spLocks noGrp="1"/>
          </p:cNvSpPr>
          <p:nvPr>
            <p:ph type="sldNum" sz="quarter" idx="12"/>
          </p:nvPr>
        </p:nvSpPr>
        <p:spPr/>
        <p:txBody>
          <a:bodyPr/>
          <a:lstStyle/>
          <a:p>
            <a:pPr>
              <a:defRPr/>
            </a:pPr>
            <a:fld id="{73A7CB0E-5EE9-4304-A6C6-2C563F2F15C0}"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4" descr="MDP-25New.jpg"/>
          <p:cNvPicPr>
            <a:picLocks noChangeAspect="1"/>
          </p:cNvPicPr>
          <p:nvPr/>
        </p:nvPicPr>
        <p:blipFill>
          <a:blip r:embed="rId3" cstate="print"/>
          <a:srcRect/>
          <a:stretch>
            <a:fillRect/>
          </a:stretch>
        </p:blipFill>
        <p:spPr bwMode="auto">
          <a:xfrm>
            <a:off x="3276600" y="4495800"/>
            <a:ext cx="2212975" cy="2057400"/>
          </a:xfrm>
          <a:prstGeom prst="rect">
            <a:avLst/>
          </a:prstGeom>
          <a:noFill/>
          <a:ln w="9525">
            <a:noFill/>
            <a:miter lim="800000"/>
            <a:headEnd/>
            <a:tailEnd/>
          </a:ln>
        </p:spPr>
      </p:pic>
      <p:sp>
        <p:nvSpPr>
          <p:cNvPr id="11267" name="Title 1"/>
          <p:cNvSpPr>
            <a:spLocks noGrp="1"/>
          </p:cNvSpPr>
          <p:nvPr>
            <p:ph type="title"/>
          </p:nvPr>
        </p:nvSpPr>
        <p:spPr/>
        <p:txBody>
          <a:bodyPr/>
          <a:lstStyle/>
          <a:p>
            <a:pPr eaLnBrk="1" hangingPunct="1"/>
            <a:r>
              <a:rPr lang="en-US" smtClean="0"/>
              <a:t>Motorola Application</a:t>
            </a:r>
          </a:p>
        </p:txBody>
      </p:sp>
      <p:sp>
        <p:nvSpPr>
          <p:cNvPr id="5" name="Slide Number Placeholder 4"/>
          <p:cNvSpPr>
            <a:spLocks noGrp="1"/>
          </p:cNvSpPr>
          <p:nvPr>
            <p:ph type="sldNum" sz="quarter" idx="12"/>
          </p:nvPr>
        </p:nvSpPr>
        <p:spPr>
          <a:xfrm>
            <a:off x="7772400" y="6356350"/>
            <a:ext cx="914400" cy="365125"/>
          </a:xfrm>
        </p:spPr>
        <p:txBody>
          <a:bodyPr/>
          <a:lstStyle/>
          <a:p>
            <a:pPr>
              <a:defRPr/>
            </a:pPr>
            <a:fld id="{77C7F2E6-0596-4512-BC4E-EC5A8E91C096}" type="slidenum">
              <a:rPr lang="en-US" smtClean="0"/>
              <a:pPr>
                <a:defRPr/>
              </a:pPr>
              <a:t>4</a:t>
            </a:fld>
            <a:endParaRPr lang="en-US" dirty="0"/>
          </a:p>
        </p:txBody>
      </p:sp>
      <p:sp>
        <p:nvSpPr>
          <p:cNvPr id="11269"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pic>
        <p:nvPicPr>
          <p:cNvPr id="11270" name="Picture 6" descr="car-battery.jpg"/>
          <p:cNvPicPr>
            <a:picLocks noChangeAspect="1"/>
          </p:cNvPicPr>
          <p:nvPr/>
        </p:nvPicPr>
        <p:blipFill>
          <a:blip r:embed="rId4" cstate="print"/>
          <a:srcRect l="12903" t="12903" r="16129" b="22581"/>
          <a:stretch>
            <a:fillRect/>
          </a:stretch>
        </p:blipFill>
        <p:spPr bwMode="auto">
          <a:xfrm>
            <a:off x="533400" y="4876800"/>
            <a:ext cx="1676400" cy="1524000"/>
          </a:xfrm>
          <a:prstGeom prst="rect">
            <a:avLst/>
          </a:prstGeom>
          <a:noFill/>
          <a:ln w="9525">
            <a:noFill/>
            <a:miter lim="800000"/>
            <a:headEnd/>
            <a:tailEnd/>
          </a:ln>
        </p:spPr>
      </p:pic>
      <p:pic>
        <p:nvPicPr>
          <p:cNvPr id="11271" name="Picture 7" descr="Motorola Work Station copy.jpg"/>
          <p:cNvPicPr>
            <a:picLocks noChangeAspect="1"/>
          </p:cNvPicPr>
          <p:nvPr/>
        </p:nvPicPr>
        <p:blipFill>
          <a:blip r:embed="rId5" cstate="print"/>
          <a:srcRect/>
          <a:stretch>
            <a:fillRect/>
          </a:stretch>
        </p:blipFill>
        <p:spPr bwMode="auto">
          <a:xfrm>
            <a:off x="6553200" y="4343400"/>
            <a:ext cx="1730375" cy="2093913"/>
          </a:xfrm>
          <a:prstGeom prst="rect">
            <a:avLst/>
          </a:prstGeom>
          <a:noFill/>
          <a:ln w="9525">
            <a:noFill/>
            <a:miter lim="800000"/>
            <a:headEnd/>
            <a:tailEnd/>
          </a:ln>
        </p:spPr>
      </p:pic>
      <p:sp>
        <p:nvSpPr>
          <p:cNvPr id="12" name="TextBox 17"/>
          <p:cNvSpPr txBox="1"/>
          <p:nvPr/>
        </p:nvSpPr>
        <p:spPr>
          <a:xfrm>
            <a:off x="838200" y="5486400"/>
            <a:ext cx="1143000" cy="646113"/>
          </a:xfrm>
          <a:prstGeom prst="rect">
            <a:avLst/>
          </a:prstGeom>
          <a:noFill/>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dirty="0">
                <a:latin typeface="+mn-lt"/>
              </a:rPr>
              <a:t>Vehicle Battery</a:t>
            </a:r>
          </a:p>
        </p:txBody>
      </p:sp>
      <p:cxnSp>
        <p:nvCxnSpPr>
          <p:cNvPr id="16" name="Straight Connector 15"/>
          <p:cNvCxnSpPr/>
          <p:nvPr/>
        </p:nvCxnSpPr>
        <p:spPr>
          <a:xfrm>
            <a:off x="2133600" y="5715000"/>
            <a:ext cx="838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flipH="1" flipV="1">
            <a:off x="2590800" y="6096000"/>
            <a:ext cx="7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971800" y="6477000"/>
            <a:ext cx="106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4533900" y="6362700"/>
            <a:ext cx="228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4000500" y="6438900"/>
            <a:ext cx="381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191000" y="6629400"/>
            <a:ext cx="2895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flipH="1" flipV="1">
            <a:off x="6896100" y="6438900"/>
            <a:ext cx="381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343400" y="6477000"/>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4953000" y="6477000"/>
            <a:ext cx="1905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flipH="1" flipV="1">
            <a:off x="4838700" y="6362700"/>
            <a:ext cx="228600" cy="0"/>
          </a:xfrm>
          <a:prstGeom prst="line">
            <a:avLst/>
          </a:prstGeom>
        </p:spPr>
        <p:style>
          <a:lnRef idx="1">
            <a:schemeClr val="accent1"/>
          </a:lnRef>
          <a:fillRef idx="0">
            <a:schemeClr val="accent1"/>
          </a:fillRef>
          <a:effectRef idx="0">
            <a:schemeClr val="accent1"/>
          </a:effectRef>
          <a:fontRef idx="minor">
            <a:schemeClr val="tx1"/>
          </a:fontRef>
        </p:style>
      </p:cxnSp>
      <p:sp>
        <p:nvSpPr>
          <p:cNvPr id="50" name="Arc 49"/>
          <p:cNvSpPr/>
          <p:nvPr/>
        </p:nvSpPr>
        <p:spPr>
          <a:xfrm flipH="1">
            <a:off x="4114800" y="6400800"/>
            <a:ext cx="228600" cy="228600"/>
          </a:xfrm>
          <a:prstGeom prst="arc">
            <a:avLst>
              <a:gd name="adj1" fmla="val 16200000"/>
              <a:gd name="adj2" fmla="val 16327266"/>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53" name="Straight Connector 52"/>
          <p:cNvCxnSpPr/>
          <p:nvPr/>
        </p:nvCxnSpPr>
        <p:spPr>
          <a:xfrm rot="5400000" flipH="1" flipV="1">
            <a:off x="6667500" y="6286500"/>
            <a:ext cx="381000" cy="0"/>
          </a:xfrm>
          <a:prstGeom prst="line">
            <a:avLst/>
          </a:prstGeom>
        </p:spPr>
        <p:style>
          <a:lnRef idx="1">
            <a:schemeClr val="accent1"/>
          </a:lnRef>
          <a:fillRef idx="0">
            <a:schemeClr val="accent1"/>
          </a:fillRef>
          <a:effectRef idx="0">
            <a:schemeClr val="accent1"/>
          </a:effectRef>
          <a:fontRef idx="minor">
            <a:schemeClr val="tx1"/>
          </a:fontRef>
        </p:style>
      </p:cxnSp>
      <p:sp>
        <p:nvSpPr>
          <p:cNvPr id="11285" name="TextBox 59"/>
          <p:cNvSpPr txBox="1">
            <a:spLocks noChangeArrowheads="1"/>
          </p:cNvSpPr>
          <p:nvPr/>
        </p:nvSpPr>
        <p:spPr bwMode="auto">
          <a:xfrm>
            <a:off x="4495800" y="6581775"/>
            <a:ext cx="2286000" cy="276225"/>
          </a:xfrm>
          <a:prstGeom prst="rect">
            <a:avLst/>
          </a:prstGeom>
          <a:noFill/>
          <a:ln w="9525">
            <a:noFill/>
            <a:miter lim="800000"/>
            <a:headEnd/>
            <a:tailEnd/>
          </a:ln>
        </p:spPr>
        <p:txBody>
          <a:bodyPr>
            <a:spAutoFit/>
          </a:bodyPr>
          <a:lstStyle/>
          <a:p>
            <a:r>
              <a:rPr lang="en-US" sz="1200"/>
              <a:t>Shut Down Signal</a:t>
            </a:r>
          </a:p>
        </p:txBody>
      </p:sp>
      <p:sp>
        <p:nvSpPr>
          <p:cNvPr id="11286" name="TextBox 60"/>
          <p:cNvSpPr txBox="1">
            <a:spLocks noChangeArrowheads="1"/>
          </p:cNvSpPr>
          <p:nvPr/>
        </p:nvSpPr>
        <p:spPr bwMode="auto">
          <a:xfrm>
            <a:off x="5486400" y="6248400"/>
            <a:ext cx="1371600" cy="276225"/>
          </a:xfrm>
          <a:prstGeom prst="rect">
            <a:avLst/>
          </a:prstGeom>
          <a:noFill/>
          <a:ln w="9525">
            <a:noFill/>
            <a:miter lim="800000"/>
            <a:headEnd/>
            <a:tailEnd/>
          </a:ln>
        </p:spPr>
        <p:txBody>
          <a:bodyPr>
            <a:spAutoFit/>
          </a:bodyPr>
          <a:lstStyle/>
          <a:p>
            <a:r>
              <a:rPr lang="en-US" sz="1200" dirty="0"/>
              <a:t>DC Power</a:t>
            </a:r>
          </a:p>
        </p:txBody>
      </p:sp>
      <p:sp>
        <p:nvSpPr>
          <p:cNvPr id="11287" name="Content Placeholder 2"/>
          <p:cNvSpPr>
            <a:spLocks noGrp="1"/>
          </p:cNvSpPr>
          <p:nvPr>
            <p:ph idx="1"/>
          </p:nvPr>
        </p:nvSpPr>
        <p:spPr>
          <a:xfrm>
            <a:off x="457200" y="1600200"/>
            <a:ext cx="8153400" cy="3352800"/>
          </a:xfrm>
        </p:spPr>
        <p:txBody>
          <a:bodyPr/>
          <a:lstStyle/>
          <a:p>
            <a:pPr eaLnBrk="1" hangingPunct="1"/>
            <a:r>
              <a:rPr lang="en-US" sz="2400" smtClean="0"/>
              <a:t>The MDP sends a signal initiating a low voltage shut down sequence in Motorola MW810 computers and VMX 1000 video recorders, preserving valuable data and the hard drive, and preventing the total discharge of the vehicle battery.</a:t>
            </a:r>
          </a:p>
          <a:p>
            <a:pPr eaLnBrk="1" hangingPunct="1"/>
            <a:r>
              <a:rPr lang="en-US" sz="2400" smtClean="0"/>
              <a:t>Output serial port provides low voltage signal when the input reaches 10 volts, allowing time for orderly shutdown before the low voltage disconnect  activates. </a:t>
            </a:r>
          </a:p>
        </p:txBody>
      </p:sp>
      <p:sp>
        <p:nvSpPr>
          <p:cNvPr id="31" name="Freeform 30"/>
          <p:cNvSpPr/>
          <p:nvPr/>
        </p:nvSpPr>
        <p:spPr>
          <a:xfrm>
            <a:off x="4033838" y="6407150"/>
            <a:ext cx="309562" cy="71438"/>
          </a:xfrm>
          <a:custGeom>
            <a:avLst/>
            <a:gdLst>
              <a:gd name="connsiteX0" fmla="*/ 0 w 309562"/>
              <a:gd name="connsiteY0" fmla="*/ 69453 h 71834"/>
              <a:gd name="connsiteX1" fmla="*/ 157162 w 309562"/>
              <a:gd name="connsiteY1" fmla="*/ 397 h 71834"/>
              <a:gd name="connsiteX2" fmla="*/ 309562 w 309562"/>
              <a:gd name="connsiteY2" fmla="*/ 71834 h 71834"/>
              <a:gd name="connsiteX3" fmla="*/ 309562 w 309562"/>
              <a:gd name="connsiteY3" fmla="*/ 71834 h 71834"/>
            </a:gdLst>
            <a:ahLst/>
            <a:cxnLst>
              <a:cxn ang="0">
                <a:pos x="connsiteX0" y="connsiteY0"/>
              </a:cxn>
              <a:cxn ang="0">
                <a:pos x="connsiteX1" y="connsiteY1"/>
              </a:cxn>
              <a:cxn ang="0">
                <a:pos x="connsiteX2" y="connsiteY2"/>
              </a:cxn>
              <a:cxn ang="0">
                <a:pos x="connsiteX3" y="connsiteY3"/>
              </a:cxn>
            </a:cxnLst>
            <a:rect l="l" t="t" r="r" b="b"/>
            <a:pathLst>
              <a:path w="309562" h="71834">
                <a:moveTo>
                  <a:pt x="0" y="69453"/>
                </a:moveTo>
                <a:cubicBezTo>
                  <a:pt x="52784" y="34726"/>
                  <a:pt x="105568" y="0"/>
                  <a:pt x="157162" y="397"/>
                </a:cubicBezTo>
                <a:cubicBezTo>
                  <a:pt x="208756" y="794"/>
                  <a:pt x="309562" y="71834"/>
                  <a:pt x="309562" y="71834"/>
                </a:cubicBezTo>
                <a:lnTo>
                  <a:pt x="309562" y="71834"/>
                </a:ln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28600" y="5715000"/>
            <a:ext cx="8686800" cy="1028700"/>
          </a:xfrm>
          <a:prstGeom prst="rect">
            <a:avLst/>
          </a:prstGeom>
          <a:noFill/>
        </p:spPr>
        <p:txBody>
          <a:bodyPr>
            <a:spAutoFit/>
          </a:bodyPr>
          <a:lstStyle/>
          <a:p>
            <a:pPr marL="342900" indent="-342900">
              <a:spcBef>
                <a:spcPct val="20000"/>
              </a:spcBef>
              <a:defRPr/>
            </a:pPr>
            <a:r>
              <a:rPr lang="en-US" sz="1900" u="sng" dirty="0">
                <a:latin typeface="+mn-lt"/>
              </a:rPr>
              <a:t>With Ignition Off</a:t>
            </a:r>
          </a:p>
          <a:p>
            <a:pPr marL="342900" indent="-342900">
              <a:spcBef>
                <a:spcPct val="20000"/>
              </a:spcBef>
              <a:buFont typeface="Arial" charset="0"/>
              <a:buChar char="•"/>
              <a:defRPr/>
            </a:pPr>
            <a:r>
              <a:rPr lang="en-US" sz="1900" dirty="0">
                <a:latin typeface="+mn-lt"/>
              </a:rPr>
              <a:t>MDP senses when key ignition is turned off and sends shutdown signal to mobile computer, thus preserving both the MDP internal battery and vehicle battery.</a:t>
            </a:r>
          </a:p>
        </p:txBody>
      </p:sp>
      <p:graphicFrame>
        <p:nvGraphicFramePr>
          <p:cNvPr id="1026" name="Chart 18"/>
          <p:cNvGraphicFramePr>
            <a:graphicFrameLocks/>
          </p:cNvGraphicFramePr>
          <p:nvPr/>
        </p:nvGraphicFramePr>
        <p:xfrm>
          <a:off x="3657600" y="2057400"/>
          <a:ext cx="4786313" cy="2590800"/>
        </p:xfrm>
        <a:graphic>
          <a:graphicData uri="http://schemas.openxmlformats.org/presentationml/2006/ole">
            <p:oleObj spid="_x0000_s1026" name="Worksheet" r:id="rId4" imgW="3305251" imgH="2514600" progId="Excel.Sheet.8">
              <p:embed/>
            </p:oleObj>
          </a:graphicData>
        </a:graphic>
      </p:graphicFrame>
      <p:sp>
        <p:nvSpPr>
          <p:cNvPr id="1028" name="Title 1"/>
          <p:cNvSpPr>
            <a:spLocks noGrp="1"/>
          </p:cNvSpPr>
          <p:nvPr>
            <p:ph type="title"/>
          </p:nvPr>
        </p:nvSpPr>
        <p:spPr/>
        <p:txBody>
          <a:bodyPr/>
          <a:lstStyle/>
          <a:p>
            <a:pPr eaLnBrk="1" hangingPunct="1"/>
            <a:r>
              <a:rPr lang="en-US" sz="3200" smtClean="0"/>
              <a:t>Application Example:</a:t>
            </a:r>
            <a:br>
              <a:rPr lang="en-US" sz="3200" smtClean="0"/>
            </a:br>
            <a:r>
              <a:rPr lang="en-US" sz="2800" smtClean="0"/>
              <a:t> </a:t>
            </a:r>
            <a:r>
              <a:rPr lang="en-US" sz="2600" smtClean="0"/>
              <a:t>Vehicle Engine Off, Electronics Running, Vehicle Battery Voltage Decay with MDP Activation </a:t>
            </a:r>
          </a:p>
        </p:txBody>
      </p:sp>
      <p:sp>
        <p:nvSpPr>
          <p:cNvPr id="1029" name="Content Placeholder 2"/>
          <p:cNvSpPr>
            <a:spLocks noGrp="1"/>
          </p:cNvSpPr>
          <p:nvPr>
            <p:ph idx="1"/>
          </p:nvPr>
        </p:nvSpPr>
        <p:spPr>
          <a:xfrm>
            <a:off x="228600" y="1600200"/>
            <a:ext cx="3733800" cy="3657600"/>
          </a:xfrm>
        </p:spPr>
        <p:txBody>
          <a:bodyPr/>
          <a:lstStyle/>
          <a:p>
            <a:pPr eaLnBrk="1" hangingPunct="1">
              <a:buFont typeface="Arial" charset="0"/>
              <a:buNone/>
            </a:pPr>
            <a:r>
              <a:rPr lang="en-US" sz="2000" u="sng" smtClean="0"/>
              <a:t>With Ignition On</a:t>
            </a:r>
          </a:p>
          <a:p>
            <a:pPr eaLnBrk="1" hangingPunct="1"/>
            <a:r>
              <a:rPr lang="en-US" sz="2000" smtClean="0"/>
              <a:t>Internal back-up battery automatically switches online in 2 milliseconds when the vehicle’s battery voltage reaches  approximately 10.0 VDC</a:t>
            </a:r>
          </a:p>
          <a:p>
            <a:pPr eaLnBrk="1" hangingPunct="1"/>
            <a:r>
              <a:rPr lang="en-US" sz="2000" smtClean="0"/>
              <a:t>When the internal battery is activated the MDP sends a shutdown signal to the mobile computer.</a:t>
            </a:r>
          </a:p>
          <a:p>
            <a:pPr eaLnBrk="1" hangingPunct="1">
              <a:buFont typeface="Arial" charset="0"/>
              <a:buNone/>
            </a:pPr>
            <a:endParaRPr lang="en-US" sz="2400" smtClean="0"/>
          </a:p>
        </p:txBody>
      </p:sp>
      <p:sp>
        <p:nvSpPr>
          <p:cNvPr id="1030" name="TextBox 4"/>
          <p:cNvSpPr txBox="1">
            <a:spLocks noChangeArrowheads="1"/>
          </p:cNvSpPr>
          <p:nvPr/>
        </p:nvSpPr>
        <p:spPr bwMode="auto">
          <a:xfrm>
            <a:off x="4114800" y="4114800"/>
            <a:ext cx="3886200" cy="523875"/>
          </a:xfrm>
          <a:prstGeom prst="rect">
            <a:avLst/>
          </a:prstGeom>
          <a:noFill/>
          <a:ln w="9525">
            <a:noFill/>
            <a:miter lim="800000"/>
            <a:headEnd/>
            <a:tailEnd/>
          </a:ln>
        </p:spPr>
        <p:txBody>
          <a:bodyPr>
            <a:spAutoFit/>
          </a:bodyPr>
          <a:lstStyle/>
          <a:p>
            <a:r>
              <a:rPr lang="en-US" sz="1400">
                <a:latin typeface="Calibri" pitchFamily="34" charset="0"/>
              </a:rPr>
              <a:t>Figure 1: The MDP(orange) activates when the vehicle battery(blue) has dropped below 10VDC.</a:t>
            </a:r>
          </a:p>
        </p:txBody>
      </p:sp>
      <p:sp>
        <p:nvSpPr>
          <p:cNvPr id="10" name="Slide Number Placeholder 9"/>
          <p:cNvSpPr>
            <a:spLocks noGrp="1"/>
          </p:cNvSpPr>
          <p:nvPr>
            <p:ph type="sldNum" sz="quarter" idx="12"/>
          </p:nvPr>
        </p:nvSpPr>
        <p:spPr/>
        <p:txBody>
          <a:bodyPr/>
          <a:lstStyle/>
          <a:p>
            <a:pPr>
              <a:defRPr/>
            </a:pPr>
            <a:fld id="{98053160-B4F1-43AC-B15A-DD7B0EB58418}" type="slidenum">
              <a:rPr lang="en-US" smtClean="0"/>
              <a:pPr>
                <a:defRPr/>
              </a:pPr>
              <a:t>5</a:t>
            </a:fld>
            <a:endParaRPr lang="en-US"/>
          </a:p>
        </p:txBody>
      </p:sp>
      <p:sp>
        <p:nvSpPr>
          <p:cNvPr id="1036" name="TextBox 24"/>
          <p:cNvSpPr txBox="1">
            <a:spLocks noChangeArrowheads="1"/>
          </p:cNvSpPr>
          <p:nvPr/>
        </p:nvSpPr>
        <p:spPr bwMode="auto">
          <a:xfrm>
            <a:off x="7772400" y="1676400"/>
            <a:ext cx="1219200" cy="738188"/>
          </a:xfrm>
          <a:prstGeom prst="rect">
            <a:avLst/>
          </a:prstGeom>
          <a:noFill/>
          <a:ln w="9525">
            <a:noFill/>
            <a:miter lim="800000"/>
            <a:headEnd/>
            <a:tailEnd/>
          </a:ln>
        </p:spPr>
        <p:txBody>
          <a:bodyPr>
            <a:spAutoFit/>
          </a:bodyPr>
          <a:lstStyle/>
          <a:p>
            <a:pPr>
              <a:defRPr/>
            </a:pPr>
            <a:r>
              <a:rPr lang="en-US" sz="1400" dirty="0">
                <a:latin typeface="+mj-lt"/>
              </a:rPr>
              <a:t>MDP Voltage to Mobile Computer</a:t>
            </a:r>
          </a:p>
        </p:txBody>
      </p:sp>
      <p:cxnSp>
        <p:nvCxnSpPr>
          <p:cNvPr id="22" name="Straight Arrow Connector 21"/>
          <p:cNvCxnSpPr>
            <a:stCxn id="1036" idx="1"/>
          </p:cNvCxnSpPr>
          <p:nvPr/>
        </p:nvCxnSpPr>
        <p:spPr>
          <a:xfrm rot="10800000" flipV="1">
            <a:off x="6629400" y="2045494"/>
            <a:ext cx="1143000" cy="545306"/>
          </a:xfrm>
          <a:prstGeom prst="straightConnector1">
            <a:avLst/>
          </a:prstGeom>
          <a:ln>
            <a:solidFill>
              <a:srgbClr val="FFC000"/>
            </a:solidFill>
            <a:tailEnd type="arrow"/>
          </a:ln>
          <a:effectLst>
            <a:outerShdw blurRad="40000" dist="20000" dir="5400000" rotWithShape="0">
              <a:srgbClr val="000000">
                <a:alpha val="0"/>
              </a:srgbClr>
            </a:outerShdw>
          </a:effectLst>
        </p:spPr>
        <p:style>
          <a:lnRef idx="2">
            <a:schemeClr val="accent6"/>
          </a:lnRef>
          <a:fillRef idx="0">
            <a:schemeClr val="accent6"/>
          </a:fillRef>
          <a:effectRef idx="1">
            <a:schemeClr val="accent6"/>
          </a:effectRef>
          <a:fontRef idx="minor">
            <a:schemeClr val="tx1"/>
          </a:fontRef>
        </p:style>
      </p:cxnSp>
      <p:cxnSp>
        <p:nvCxnSpPr>
          <p:cNvPr id="21" name="Straight Arrow Connector 20"/>
          <p:cNvCxnSpPr>
            <a:stCxn id="1039" idx="1"/>
          </p:cNvCxnSpPr>
          <p:nvPr/>
        </p:nvCxnSpPr>
        <p:spPr>
          <a:xfrm rot="10800000" flipV="1">
            <a:off x="5638800" y="3067844"/>
            <a:ext cx="2133600" cy="437356"/>
          </a:xfrm>
          <a:prstGeom prst="straightConnector1">
            <a:avLst/>
          </a:prstGeom>
          <a:ln w="25400">
            <a:solidFill>
              <a:srgbClr val="0070C0"/>
            </a:solidFill>
            <a:tailEnd type="arrow"/>
          </a:ln>
          <a:effectLst>
            <a:outerShdw blurRad="40000" dist="23000" dir="5400000" rotWithShape="0">
              <a:srgbClr val="000000">
                <a:alpha val="0"/>
              </a:srgbClr>
            </a:outerShdw>
          </a:effectLst>
        </p:spPr>
        <p:style>
          <a:lnRef idx="3">
            <a:schemeClr val="accent5"/>
          </a:lnRef>
          <a:fillRef idx="0">
            <a:schemeClr val="accent5"/>
          </a:fillRef>
          <a:effectRef idx="2">
            <a:schemeClr val="accent5"/>
          </a:effectRef>
          <a:fontRef idx="minor">
            <a:schemeClr val="tx1"/>
          </a:fontRef>
        </p:style>
      </p:cxnSp>
      <p:cxnSp>
        <p:nvCxnSpPr>
          <p:cNvPr id="15" name="Straight Arrow Connector 14"/>
          <p:cNvCxnSpPr>
            <a:stCxn id="0" idx="1"/>
          </p:cNvCxnSpPr>
          <p:nvPr/>
        </p:nvCxnSpPr>
        <p:spPr>
          <a:xfrm rot="10800000" flipV="1">
            <a:off x="4953000" y="1893888"/>
            <a:ext cx="381000" cy="925512"/>
          </a:xfrm>
          <a:prstGeom prst="straightConnector1">
            <a:avLst/>
          </a:prstGeom>
          <a:ln w="25400">
            <a:solidFill>
              <a:srgbClr val="0070C0"/>
            </a:solidFill>
            <a:tailEnd type="arrow"/>
          </a:ln>
          <a:effectLst>
            <a:outerShdw blurRad="40000" dist="23000" dir="5400000" rotWithShape="0">
              <a:srgbClr val="000000">
                <a:alpha val="0"/>
              </a:srgbClr>
            </a:outerShdw>
          </a:effectLst>
        </p:spPr>
        <p:style>
          <a:lnRef idx="3">
            <a:schemeClr val="accent5"/>
          </a:lnRef>
          <a:fillRef idx="0">
            <a:schemeClr val="accent5"/>
          </a:fillRef>
          <a:effectRef idx="2">
            <a:schemeClr val="accent5"/>
          </a:effectRef>
          <a:fontRef idx="minor">
            <a:schemeClr val="tx1"/>
          </a:fontRef>
        </p:style>
      </p:cxnSp>
      <p:sp>
        <p:nvSpPr>
          <p:cNvPr id="2" name="TextBox 16"/>
          <p:cNvSpPr txBox="1">
            <a:spLocks noChangeArrowheads="1"/>
          </p:cNvSpPr>
          <p:nvPr/>
        </p:nvSpPr>
        <p:spPr bwMode="auto">
          <a:xfrm>
            <a:off x="5334000" y="1524000"/>
            <a:ext cx="1828800" cy="738188"/>
          </a:xfrm>
          <a:prstGeom prst="rect">
            <a:avLst/>
          </a:prstGeom>
          <a:noFill/>
          <a:ln w="9525">
            <a:noFill/>
            <a:miter lim="800000"/>
            <a:headEnd/>
            <a:tailEnd/>
          </a:ln>
        </p:spPr>
        <p:txBody>
          <a:bodyPr>
            <a:spAutoFit/>
          </a:bodyPr>
          <a:lstStyle/>
          <a:p>
            <a:r>
              <a:rPr lang="en-US" sz="1400">
                <a:latin typeface="Calibri" pitchFamily="34" charset="0"/>
              </a:rPr>
              <a:t>Vehicle Battery Voltage to Mobile Computer</a:t>
            </a:r>
          </a:p>
        </p:txBody>
      </p:sp>
      <p:cxnSp>
        <p:nvCxnSpPr>
          <p:cNvPr id="42" name="Straight Arrow Connector 41"/>
          <p:cNvCxnSpPr/>
          <p:nvPr/>
        </p:nvCxnSpPr>
        <p:spPr>
          <a:xfrm rot="10800000">
            <a:off x="5638800" y="3581400"/>
            <a:ext cx="2209800" cy="457200"/>
          </a:xfrm>
          <a:prstGeom prst="straightConnector1">
            <a:avLst/>
          </a:prstGeom>
          <a:ln>
            <a:solidFill>
              <a:srgbClr val="FFC000"/>
            </a:solidFill>
            <a:tailEnd type="arrow"/>
          </a:ln>
          <a:effectLst>
            <a:outerShdw blurRad="40000" dist="20000" dir="5400000" rotWithShape="0">
              <a:srgbClr val="000000">
                <a:alpha val="0"/>
              </a:srgbClr>
            </a:outerShdw>
          </a:effectLst>
        </p:spPr>
        <p:style>
          <a:lnRef idx="2">
            <a:schemeClr val="accent6"/>
          </a:lnRef>
          <a:fillRef idx="0">
            <a:schemeClr val="accent6"/>
          </a:fillRef>
          <a:effectRef idx="1">
            <a:schemeClr val="accent6"/>
          </a:effectRef>
          <a:fontRef idx="minor">
            <a:schemeClr val="tx1"/>
          </a:fontRef>
        </p:style>
      </p:cxnSp>
      <p:sp>
        <p:nvSpPr>
          <p:cNvPr id="1038" name="TextBox 44"/>
          <p:cNvSpPr txBox="1">
            <a:spLocks noChangeArrowheads="1"/>
          </p:cNvSpPr>
          <p:nvPr/>
        </p:nvSpPr>
        <p:spPr bwMode="auto">
          <a:xfrm>
            <a:off x="7848600" y="3886200"/>
            <a:ext cx="1295400" cy="954088"/>
          </a:xfrm>
          <a:prstGeom prst="rect">
            <a:avLst/>
          </a:prstGeom>
          <a:noFill/>
          <a:ln w="9525">
            <a:noFill/>
            <a:miter lim="800000"/>
            <a:headEnd/>
            <a:tailEnd/>
          </a:ln>
        </p:spPr>
        <p:txBody>
          <a:bodyPr>
            <a:spAutoFit/>
          </a:bodyPr>
          <a:lstStyle/>
          <a:p>
            <a:r>
              <a:rPr lang="en-US" sz="1400" dirty="0"/>
              <a:t>Low Voltage Shutdown signal sent to the computer</a:t>
            </a:r>
          </a:p>
        </p:txBody>
      </p:sp>
      <p:sp>
        <p:nvSpPr>
          <p:cNvPr id="1039" name="TextBox 17"/>
          <p:cNvSpPr txBox="1">
            <a:spLocks noChangeArrowheads="1"/>
          </p:cNvSpPr>
          <p:nvPr/>
        </p:nvSpPr>
        <p:spPr bwMode="auto">
          <a:xfrm>
            <a:off x="7772400" y="2590800"/>
            <a:ext cx="1219200" cy="954088"/>
          </a:xfrm>
          <a:prstGeom prst="rect">
            <a:avLst/>
          </a:prstGeom>
          <a:noFill/>
          <a:ln w="9525">
            <a:noFill/>
            <a:miter lim="800000"/>
            <a:headEnd/>
            <a:tailEnd/>
          </a:ln>
        </p:spPr>
        <p:txBody>
          <a:bodyPr>
            <a:spAutoFit/>
          </a:bodyPr>
          <a:lstStyle/>
          <a:p>
            <a:r>
              <a:rPr lang="en-US" sz="1400" dirty="0"/>
              <a:t>10.0 VDC, MDP Battery Switches Online</a:t>
            </a:r>
          </a:p>
        </p:txBody>
      </p:sp>
      <p:sp>
        <p:nvSpPr>
          <p:cNvPr id="1040" name="TextBox 52"/>
          <p:cNvSpPr txBox="1">
            <a:spLocks noChangeArrowheads="1"/>
          </p:cNvSpPr>
          <p:nvPr/>
        </p:nvSpPr>
        <p:spPr bwMode="auto">
          <a:xfrm>
            <a:off x="4114800" y="3048000"/>
            <a:ext cx="304800" cy="369888"/>
          </a:xfrm>
          <a:prstGeom prst="rect">
            <a:avLst/>
          </a:prstGeom>
          <a:noFill/>
          <a:ln w="9525">
            <a:noFill/>
            <a:miter lim="800000"/>
            <a:headEnd/>
            <a:tailEnd/>
          </a:ln>
        </p:spPr>
        <p:txBody>
          <a:bodyPr>
            <a:spAutoFit/>
          </a:bodyPr>
          <a:lstStyle/>
          <a:p>
            <a:endParaRPr lang="en-US"/>
          </a:p>
        </p:txBody>
      </p:sp>
      <p:sp>
        <p:nvSpPr>
          <p:cNvPr id="26" name="TextBox 25"/>
          <p:cNvSpPr txBox="1"/>
          <p:nvPr/>
        </p:nvSpPr>
        <p:spPr>
          <a:xfrm>
            <a:off x="228600" y="5105400"/>
            <a:ext cx="8686800" cy="677863"/>
          </a:xfrm>
          <a:prstGeom prst="rect">
            <a:avLst/>
          </a:prstGeom>
          <a:noFill/>
        </p:spPr>
        <p:txBody>
          <a:bodyPr>
            <a:spAutoFit/>
          </a:bodyPr>
          <a:lstStyle/>
          <a:p>
            <a:pPr marL="342900" indent="-342900">
              <a:spcBef>
                <a:spcPct val="20000"/>
              </a:spcBef>
              <a:buFont typeface="Arial" charset="0"/>
              <a:buChar char="•"/>
              <a:defRPr/>
            </a:pPr>
            <a:r>
              <a:rPr lang="en-US" sz="1900" dirty="0">
                <a:latin typeface="+mn-lt"/>
              </a:rPr>
              <a:t>If vehicle voltage is restored during the shutdown sequence, a power restore signal is sent, aborting the shutdown.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1"/>
          <p:cNvSpPr>
            <a:spLocks noGrp="1"/>
          </p:cNvSpPr>
          <p:nvPr>
            <p:ph type="title"/>
          </p:nvPr>
        </p:nvSpPr>
        <p:spPr/>
        <p:txBody>
          <a:bodyPr/>
          <a:lstStyle/>
          <a:p>
            <a:pPr eaLnBrk="1" hangingPunct="1"/>
            <a:r>
              <a:rPr lang="en-US" sz="4000" smtClean="0"/>
              <a:t>Auto-Reconnect When Vehicle Alternator Restores Battery</a:t>
            </a:r>
          </a:p>
        </p:txBody>
      </p:sp>
      <p:sp>
        <p:nvSpPr>
          <p:cNvPr id="2052" name="Content Placeholder 2"/>
          <p:cNvSpPr>
            <a:spLocks noGrp="1"/>
          </p:cNvSpPr>
          <p:nvPr>
            <p:ph idx="1"/>
          </p:nvPr>
        </p:nvSpPr>
        <p:spPr>
          <a:xfrm>
            <a:off x="457200" y="1600200"/>
            <a:ext cx="7696200" cy="2133600"/>
          </a:xfrm>
        </p:spPr>
        <p:txBody>
          <a:bodyPr/>
          <a:lstStyle/>
          <a:p>
            <a:pPr marL="342900" lvl="1" indent="-342900" eaLnBrk="1" hangingPunct="1">
              <a:buFont typeface="Arial" charset="0"/>
              <a:buChar char="•"/>
            </a:pPr>
            <a:r>
              <a:rPr lang="en-US" smtClean="0"/>
              <a:t>Vehicle battery auto-reconnects to the data transmitter when vehicle started and voltage reaches and maintains 11.5 VDC for 3 seconds, MDP battery goes offline and re-charges.</a:t>
            </a:r>
          </a:p>
          <a:p>
            <a:pPr marL="342900" lvl="1" indent="-342900" eaLnBrk="1" hangingPunct="1">
              <a:buFont typeface="Arial" charset="0"/>
              <a:buChar char="•"/>
            </a:pPr>
            <a:endParaRPr lang="en-US" sz="3200" smtClean="0"/>
          </a:p>
          <a:p>
            <a:pPr eaLnBrk="1" hangingPunct="1"/>
            <a:endParaRPr lang="en-US" smtClean="0"/>
          </a:p>
        </p:txBody>
      </p:sp>
      <p:sp>
        <p:nvSpPr>
          <p:cNvPr id="2053" name="TextBox 4"/>
          <p:cNvSpPr txBox="1">
            <a:spLocks noChangeArrowheads="1"/>
          </p:cNvSpPr>
          <p:nvPr/>
        </p:nvSpPr>
        <p:spPr bwMode="auto">
          <a:xfrm>
            <a:off x="6781800" y="4343400"/>
            <a:ext cx="2133600" cy="1570038"/>
          </a:xfrm>
          <a:prstGeom prst="rect">
            <a:avLst/>
          </a:prstGeom>
          <a:noFill/>
          <a:ln w="9525">
            <a:noFill/>
            <a:miter lim="800000"/>
            <a:headEnd/>
            <a:tailEnd/>
          </a:ln>
        </p:spPr>
        <p:txBody>
          <a:bodyPr>
            <a:spAutoFit/>
          </a:bodyPr>
          <a:lstStyle/>
          <a:p>
            <a:r>
              <a:rPr lang="en-US" sz="1600">
                <a:latin typeface="Calibri" pitchFamily="34" charset="0"/>
              </a:rPr>
              <a:t>Figure 1: The MDP(orange) deactivates 3 seconds after the vehicle battery(blue)  has been restored to 11.5+VDC .</a:t>
            </a:r>
          </a:p>
        </p:txBody>
      </p:sp>
      <p:sp>
        <p:nvSpPr>
          <p:cNvPr id="7" name="Slide Number Placeholder 6"/>
          <p:cNvSpPr>
            <a:spLocks noGrp="1"/>
          </p:cNvSpPr>
          <p:nvPr>
            <p:ph type="sldNum" sz="quarter" idx="12"/>
          </p:nvPr>
        </p:nvSpPr>
        <p:spPr/>
        <p:txBody>
          <a:bodyPr/>
          <a:lstStyle/>
          <a:p>
            <a:pPr>
              <a:defRPr/>
            </a:pPr>
            <a:fld id="{43F3E9CB-D929-46CB-ACE6-A763982C7E5E}" type="slidenum">
              <a:rPr lang="en-US" smtClean="0"/>
              <a:pPr>
                <a:defRPr/>
              </a:pPr>
              <a:t>6</a:t>
            </a:fld>
            <a:endParaRPr lang="en-US" dirty="0"/>
          </a:p>
        </p:txBody>
      </p:sp>
      <p:graphicFrame>
        <p:nvGraphicFramePr>
          <p:cNvPr id="2050" name="Chart 15"/>
          <p:cNvGraphicFramePr>
            <a:graphicFrameLocks/>
          </p:cNvGraphicFramePr>
          <p:nvPr/>
        </p:nvGraphicFramePr>
        <p:xfrm>
          <a:off x="990600" y="3886200"/>
          <a:ext cx="4968875" cy="3124200"/>
        </p:xfrm>
        <a:graphic>
          <a:graphicData uri="http://schemas.openxmlformats.org/presentationml/2006/ole">
            <p:oleObj spid="_x0000_s2050" name="Worksheet" r:id="rId4" imgW="3914851" imgH="2943149" progId="Excel.Sheet.8">
              <p:embed/>
            </p:oleObj>
          </a:graphicData>
        </a:graphic>
      </p:graphicFrame>
      <p:cxnSp>
        <p:nvCxnSpPr>
          <p:cNvPr id="19" name="Straight Arrow Connector 18"/>
          <p:cNvCxnSpPr>
            <a:stCxn id="2056" idx="2"/>
          </p:cNvCxnSpPr>
          <p:nvPr/>
        </p:nvCxnSpPr>
        <p:spPr>
          <a:xfrm rot="16200000" flipH="1">
            <a:off x="2605087" y="4052888"/>
            <a:ext cx="542925" cy="495300"/>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056" name="TextBox 20"/>
          <p:cNvSpPr txBox="1">
            <a:spLocks noChangeArrowheads="1"/>
          </p:cNvSpPr>
          <p:nvPr/>
        </p:nvSpPr>
        <p:spPr bwMode="auto">
          <a:xfrm>
            <a:off x="1676400" y="3505200"/>
            <a:ext cx="1905000" cy="523875"/>
          </a:xfrm>
          <a:prstGeom prst="rect">
            <a:avLst/>
          </a:prstGeom>
          <a:noFill/>
          <a:ln w="9525">
            <a:noFill/>
            <a:miter lim="800000"/>
            <a:headEnd/>
            <a:tailEnd/>
          </a:ln>
        </p:spPr>
        <p:txBody>
          <a:bodyPr>
            <a:spAutoFit/>
          </a:bodyPr>
          <a:lstStyle/>
          <a:p>
            <a:r>
              <a:rPr lang="en-US" sz="1400"/>
              <a:t>Voltage Supplied by MDP to MDT</a:t>
            </a:r>
          </a:p>
        </p:txBody>
      </p:sp>
      <p:cxnSp>
        <p:nvCxnSpPr>
          <p:cNvPr id="25" name="Straight Arrow Connector 24"/>
          <p:cNvCxnSpPr>
            <a:stCxn id="2058" idx="3"/>
          </p:cNvCxnSpPr>
          <p:nvPr/>
        </p:nvCxnSpPr>
        <p:spPr>
          <a:xfrm>
            <a:off x="1295400" y="4776788"/>
            <a:ext cx="2209800" cy="1762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058" name="TextBox 29"/>
          <p:cNvSpPr txBox="1">
            <a:spLocks noChangeArrowheads="1"/>
          </p:cNvSpPr>
          <p:nvPr/>
        </p:nvSpPr>
        <p:spPr bwMode="auto">
          <a:xfrm>
            <a:off x="304800" y="4191000"/>
            <a:ext cx="990600" cy="1169988"/>
          </a:xfrm>
          <a:prstGeom prst="rect">
            <a:avLst/>
          </a:prstGeom>
          <a:noFill/>
          <a:ln w="9525">
            <a:noFill/>
            <a:miter lim="800000"/>
            <a:headEnd/>
            <a:tailEnd/>
          </a:ln>
        </p:spPr>
        <p:txBody>
          <a:bodyPr>
            <a:spAutoFit/>
          </a:bodyPr>
          <a:lstStyle/>
          <a:p>
            <a:r>
              <a:rPr lang="en-US" sz="1400"/>
              <a:t>Vehicle Battery Recovers to 11.5 VDC</a:t>
            </a:r>
          </a:p>
        </p:txBody>
      </p:sp>
      <p:sp>
        <p:nvSpPr>
          <p:cNvPr id="34" name="TextBox 33"/>
          <p:cNvSpPr txBox="1"/>
          <p:nvPr/>
        </p:nvSpPr>
        <p:spPr>
          <a:xfrm>
            <a:off x="3733800" y="4114800"/>
            <a:ext cx="533400" cy="276225"/>
          </a:xfrm>
          <a:prstGeom prst="rect">
            <a:avLst/>
          </a:prstGeom>
          <a:noFill/>
        </p:spPr>
        <p:txBody>
          <a:bodyPr>
            <a:spAutoFit/>
          </a:bodyPr>
          <a:lstStyle/>
          <a:p>
            <a:pPr>
              <a:defRPr/>
            </a:pPr>
            <a:r>
              <a:rPr lang="en-US" sz="1200" dirty="0"/>
              <a:t>3 </a:t>
            </a:r>
            <a:r>
              <a:rPr lang="en-US" sz="1050" dirty="0"/>
              <a:t>sec</a:t>
            </a:r>
          </a:p>
        </p:txBody>
      </p:sp>
      <p:cxnSp>
        <p:nvCxnSpPr>
          <p:cNvPr id="44" name="Straight Arrow Connector 43"/>
          <p:cNvCxnSpPr>
            <a:stCxn id="34" idx="1"/>
          </p:cNvCxnSpPr>
          <p:nvPr/>
        </p:nvCxnSpPr>
        <p:spPr>
          <a:xfrm rot="10800000" flipV="1">
            <a:off x="3581400" y="4252913"/>
            <a:ext cx="152400" cy="142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34" idx="3"/>
          </p:cNvCxnSpPr>
          <p:nvPr/>
        </p:nvCxnSpPr>
        <p:spPr>
          <a:xfrm>
            <a:off x="4267200" y="4252913"/>
            <a:ext cx="152400" cy="158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2063" idx="1"/>
          </p:cNvCxnSpPr>
          <p:nvPr/>
        </p:nvCxnSpPr>
        <p:spPr>
          <a:xfrm rot="10800000" flipV="1">
            <a:off x="4495800" y="3690938"/>
            <a:ext cx="533400" cy="652462"/>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063" name="TextBox 51"/>
          <p:cNvSpPr txBox="1">
            <a:spLocks noChangeArrowheads="1"/>
          </p:cNvSpPr>
          <p:nvPr/>
        </p:nvSpPr>
        <p:spPr bwMode="auto">
          <a:xfrm>
            <a:off x="5029200" y="3429000"/>
            <a:ext cx="1295400" cy="523875"/>
          </a:xfrm>
          <a:prstGeom prst="rect">
            <a:avLst/>
          </a:prstGeom>
          <a:noFill/>
          <a:ln w="9525">
            <a:noFill/>
            <a:miter lim="800000"/>
            <a:headEnd/>
            <a:tailEnd/>
          </a:ln>
        </p:spPr>
        <p:txBody>
          <a:bodyPr>
            <a:spAutoFit/>
          </a:bodyPr>
          <a:lstStyle/>
          <a:p>
            <a:r>
              <a:rPr lang="en-US" sz="1400"/>
              <a:t>MDP Disconnects</a:t>
            </a:r>
          </a:p>
        </p:txBody>
      </p:sp>
      <p:cxnSp>
        <p:nvCxnSpPr>
          <p:cNvPr id="54" name="Straight Arrow Connector 53"/>
          <p:cNvCxnSpPr>
            <a:stCxn id="2065" idx="1"/>
          </p:cNvCxnSpPr>
          <p:nvPr/>
        </p:nvCxnSpPr>
        <p:spPr>
          <a:xfrm rot="10800000">
            <a:off x="3581400" y="4953000"/>
            <a:ext cx="1143000" cy="858838"/>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065" name="TextBox 56"/>
          <p:cNvSpPr txBox="1">
            <a:spLocks noChangeArrowheads="1"/>
          </p:cNvSpPr>
          <p:nvPr/>
        </p:nvSpPr>
        <p:spPr bwMode="auto">
          <a:xfrm>
            <a:off x="4724400" y="5334000"/>
            <a:ext cx="1676400" cy="954088"/>
          </a:xfrm>
          <a:prstGeom prst="rect">
            <a:avLst/>
          </a:prstGeom>
          <a:noFill/>
          <a:ln w="9525">
            <a:noFill/>
            <a:miter lim="800000"/>
            <a:headEnd/>
            <a:tailEnd/>
          </a:ln>
        </p:spPr>
        <p:txBody>
          <a:bodyPr>
            <a:spAutoFit/>
          </a:bodyPr>
          <a:lstStyle/>
          <a:p>
            <a:r>
              <a:rPr lang="en-US" sz="1400"/>
              <a:t>Vehicle Battery Voltage Switched on-line in parallel with MDP</a:t>
            </a:r>
          </a:p>
        </p:txBody>
      </p:sp>
      <p:cxnSp>
        <p:nvCxnSpPr>
          <p:cNvPr id="65" name="Straight Arrow Connector 64"/>
          <p:cNvCxnSpPr>
            <a:stCxn id="2067" idx="1"/>
          </p:cNvCxnSpPr>
          <p:nvPr/>
        </p:nvCxnSpPr>
        <p:spPr>
          <a:xfrm rot="10800000" flipV="1">
            <a:off x="5562600" y="3798888"/>
            <a:ext cx="1295400" cy="5445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067" name="TextBox 68"/>
          <p:cNvSpPr txBox="1">
            <a:spLocks noChangeArrowheads="1"/>
          </p:cNvSpPr>
          <p:nvPr/>
        </p:nvSpPr>
        <p:spPr bwMode="auto">
          <a:xfrm>
            <a:off x="6858000" y="3429000"/>
            <a:ext cx="1905000" cy="738188"/>
          </a:xfrm>
          <a:prstGeom prst="rect">
            <a:avLst/>
          </a:prstGeom>
          <a:noFill/>
          <a:ln w="9525">
            <a:noFill/>
            <a:miter lim="800000"/>
            <a:headEnd/>
            <a:tailEnd/>
          </a:ln>
        </p:spPr>
        <p:txBody>
          <a:bodyPr>
            <a:spAutoFit/>
          </a:bodyPr>
          <a:lstStyle/>
          <a:p>
            <a:r>
              <a:rPr lang="en-US" sz="1400"/>
              <a:t>MDT Voltage Fully Supplied by Vehicle Battery</a:t>
            </a:r>
          </a:p>
        </p:txBody>
      </p:sp>
      <p:sp>
        <p:nvSpPr>
          <p:cNvPr id="2068" name="TextBox 82"/>
          <p:cNvSpPr txBox="1">
            <a:spLocks noChangeArrowheads="1"/>
          </p:cNvSpPr>
          <p:nvPr/>
        </p:nvSpPr>
        <p:spPr bwMode="auto">
          <a:xfrm>
            <a:off x="1447800" y="6550025"/>
            <a:ext cx="990600" cy="307975"/>
          </a:xfrm>
          <a:prstGeom prst="rect">
            <a:avLst/>
          </a:prstGeom>
          <a:noFill/>
          <a:ln w="9525">
            <a:noFill/>
            <a:miter lim="800000"/>
            <a:headEnd/>
            <a:tailEnd/>
          </a:ln>
        </p:spPr>
        <p:txBody>
          <a:bodyPr>
            <a:spAutoFit/>
          </a:bodyPr>
          <a:lstStyle/>
          <a:p>
            <a:r>
              <a:rPr lang="en-US" sz="1400" b="1"/>
              <a:t>Figure 1</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Chart 13"/>
          <p:cNvGraphicFramePr>
            <a:graphicFrameLocks/>
          </p:cNvGraphicFramePr>
          <p:nvPr/>
        </p:nvGraphicFramePr>
        <p:xfrm>
          <a:off x="1371600" y="3200400"/>
          <a:ext cx="4148138" cy="3429000"/>
        </p:xfrm>
        <a:graphic>
          <a:graphicData uri="http://schemas.openxmlformats.org/presentationml/2006/ole">
            <p:oleObj spid="_x0000_s3074" name="Worksheet" r:id="rId4" imgW="3876751" imgH="2848051" progId="Excel.Sheet.8">
              <p:embed/>
            </p:oleObj>
          </a:graphicData>
        </a:graphic>
      </p:graphicFrame>
      <p:sp>
        <p:nvSpPr>
          <p:cNvPr id="3075" name="Title 1"/>
          <p:cNvSpPr>
            <a:spLocks noGrp="1"/>
          </p:cNvSpPr>
          <p:nvPr>
            <p:ph type="title"/>
          </p:nvPr>
        </p:nvSpPr>
        <p:spPr/>
        <p:txBody>
          <a:bodyPr/>
          <a:lstStyle/>
          <a:p>
            <a:pPr eaLnBrk="1" hangingPunct="1"/>
            <a:r>
              <a:rPr lang="en-US" sz="4000" smtClean="0"/>
              <a:t>Sudden Voltage Drop During Engine Start-Up</a:t>
            </a:r>
          </a:p>
        </p:txBody>
      </p:sp>
      <p:sp>
        <p:nvSpPr>
          <p:cNvPr id="3076" name="Content Placeholder 2"/>
          <p:cNvSpPr>
            <a:spLocks noGrp="1"/>
          </p:cNvSpPr>
          <p:nvPr>
            <p:ph idx="1"/>
          </p:nvPr>
        </p:nvSpPr>
        <p:spPr>
          <a:xfrm>
            <a:off x="381000" y="1447800"/>
            <a:ext cx="8229600" cy="1295400"/>
          </a:xfrm>
        </p:spPr>
        <p:txBody>
          <a:bodyPr/>
          <a:lstStyle/>
          <a:p>
            <a:pPr eaLnBrk="1" hangingPunct="1"/>
            <a:r>
              <a:rPr lang="en-US" sz="2400" smtClean="0"/>
              <a:t>Protects mobile computers against system crash preventing lengthy reboot sequence and a loss of data due to </a:t>
            </a:r>
          </a:p>
          <a:p>
            <a:pPr lvl="1" eaLnBrk="1" hangingPunct="1"/>
            <a:r>
              <a:rPr lang="en-US" sz="2400" smtClean="0"/>
              <a:t>Voltage dip during engine cranking(figure 1)</a:t>
            </a:r>
          </a:p>
        </p:txBody>
      </p:sp>
      <p:sp>
        <p:nvSpPr>
          <p:cNvPr id="3077" name="TextBox 6"/>
          <p:cNvSpPr txBox="1">
            <a:spLocks noChangeArrowheads="1"/>
          </p:cNvSpPr>
          <p:nvPr/>
        </p:nvSpPr>
        <p:spPr bwMode="auto">
          <a:xfrm>
            <a:off x="5562600" y="3429000"/>
            <a:ext cx="1905000" cy="1323975"/>
          </a:xfrm>
          <a:prstGeom prst="rect">
            <a:avLst/>
          </a:prstGeom>
          <a:noFill/>
          <a:ln w="9525">
            <a:noFill/>
            <a:miter lim="800000"/>
            <a:headEnd/>
            <a:tailEnd/>
          </a:ln>
        </p:spPr>
        <p:txBody>
          <a:bodyPr>
            <a:spAutoFit/>
          </a:bodyPr>
          <a:lstStyle/>
          <a:p>
            <a:r>
              <a:rPr lang="en-US" sz="1600">
                <a:latin typeface="Calibri" pitchFamily="34" charset="0"/>
              </a:rPr>
              <a:t>Figure 1: The MDP(orange) maintains a voltage of 13.2V during a voltage dip(blue).</a:t>
            </a:r>
          </a:p>
        </p:txBody>
      </p:sp>
      <p:sp>
        <p:nvSpPr>
          <p:cNvPr id="8" name="Slide Number Placeholder 7"/>
          <p:cNvSpPr>
            <a:spLocks noGrp="1"/>
          </p:cNvSpPr>
          <p:nvPr>
            <p:ph type="sldNum" sz="quarter" idx="12"/>
          </p:nvPr>
        </p:nvSpPr>
        <p:spPr/>
        <p:txBody>
          <a:bodyPr/>
          <a:lstStyle/>
          <a:p>
            <a:pPr>
              <a:defRPr/>
            </a:pPr>
            <a:fld id="{94E297F8-F7DB-4BBD-A5A2-CDC85C38EABD}" type="slidenum">
              <a:rPr lang="en-US" smtClean="0"/>
              <a:pPr>
                <a:defRPr/>
              </a:pPr>
              <a:t>7</a:t>
            </a:fld>
            <a:endParaRPr lang="en-US"/>
          </a:p>
        </p:txBody>
      </p:sp>
      <p:sp>
        <p:nvSpPr>
          <p:cNvPr id="3079" name="TextBox 8"/>
          <p:cNvSpPr txBox="1">
            <a:spLocks noChangeArrowheads="1"/>
          </p:cNvSpPr>
          <p:nvPr/>
        </p:nvSpPr>
        <p:spPr bwMode="auto">
          <a:xfrm>
            <a:off x="1828800" y="6248400"/>
            <a:ext cx="1143000" cy="307975"/>
          </a:xfrm>
          <a:prstGeom prst="rect">
            <a:avLst/>
          </a:prstGeom>
          <a:noFill/>
          <a:ln w="9525">
            <a:noFill/>
            <a:miter lim="800000"/>
            <a:headEnd/>
            <a:tailEnd/>
          </a:ln>
        </p:spPr>
        <p:txBody>
          <a:bodyPr>
            <a:spAutoFit/>
          </a:bodyPr>
          <a:lstStyle/>
          <a:p>
            <a:r>
              <a:rPr lang="en-US" sz="1400" b="1"/>
              <a:t>Figure 1</a:t>
            </a:r>
          </a:p>
        </p:txBody>
      </p:sp>
      <p:cxnSp>
        <p:nvCxnSpPr>
          <p:cNvPr id="11" name="Straight Arrow Connector 10"/>
          <p:cNvCxnSpPr>
            <a:stCxn id="3081" idx="3"/>
          </p:cNvCxnSpPr>
          <p:nvPr/>
        </p:nvCxnSpPr>
        <p:spPr>
          <a:xfrm flipV="1">
            <a:off x="1143000" y="4940300"/>
            <a:ext cx="2160588" cy="871538"/>
          </a:xfrm>
          <a:prstGeom prst="straightConnector1">
            <a:avLst/>
          </a:prstGeom>
          <a:ln>
            <a:solidFill>
              <a:srgbClr val="0070C0"/>
            </a:solidFill>
            <a:tailEnd type="arrow"/>
          </a:ln>
          <a:effectLst>
            <a:outerShdw blurRad="40000" dist="20000" dir="5400000" rotWithShape="0">
              <a:srgbClr val="000000">
                <a:alpha val="0"/>
              </a:srgbClr>
            </a:outerShdw>
          </a:effectLst>
        </p:spPr>
        <p:style>
          <a:lnRef idx="2">
            <a:schemeClr val="accent5"/>
          </a:lnRef>
          <a:fillRef idx="0">
            <a:schemeClr val="accent5"/>
          </a:fillRef>
          <a:effectRef idx="1">
            <a:schemeClr val="accent5"/>
          </a:effectRef>
          <a:fontRef idx="minor">
            <a:schemeClr val="tx1"/>
          </a:fontRef>
        </p:style>
      </p:cxnSp>
      <p:sp>
        <p:nvSpPr>
          <p:cNvPr id="3081" name="TextBox 13"/>
          <p:cNvSpPr txBox="1">
            <a:spLocks noChangeArrowheads="1"/>
          </p:cNvSpPr>
          <p:nvPr/>
        </p:nvSpPr>
        <p:spPr bwMode="auto">
          <a:xfrm>
            <a:off x="304800" y="5334000"/>
            <a:ext cx="838200" cy="954088"/>
          </a:xfrm>
          <a:prstGeom prst="rect">
            <a:avLst/>
          </a:prstGeom>
          <a:noFill/>
          <a:ln w="9525">
            <a:noFill/>
            <a:miter lim="800000"/>
            <a:headEnd/>
            <a:tailEnd/>
          </a:ln>
        </p:spPr>
        <p:txBody>
          <a:bodyPr>
            <a:spAutoFit/>
          </a:bodyPr>
          <a:lstStyle/>
          <a:p>
            <a:r>
              <a:rPr lang="en-US" sz="1400"/>
              <a:t>Sudden Battery Voltage Drop</a:t>
            </a:r>
          </a:p>
        </p:txBody>
      </p:sp>
      <p:cxnSp>
        <p:nvCxnSpPr>
          <p:cNvPr id="17" name="Straight Arrow Connector 16"/>
          <p:cNvCxnSpPr>
            <a:stCxn id="3083" idx="2"/>
          </p:cNvCxnSpPr>
          <p:nvPr/>
        </p:nvCxnSpPr>
        <p:spPr>
          <a:xfrm rot="5400000">
            <a:off x="3214687" y="3252788"/>
            <a:ext cx="466725" cy="647700"/>
          </a:xfrm>
          <a:prstGeom prst="straightConnector1">
            <a:avLst/>
          </a:prstGeom>
          <a:ln>
            <a:solidFill>
              <a:srgbClr val="FFC000"/>
            </a:solidFill>
            <a:tailEnd type="arrow"/>
          </a:ln>
          <a:effectLst>
            <a:outerShdw blurRad="40000" dist="20000" dir="5400000" rotWithShape="0">
              <a:srgbClr val="000000">
                <a:alpha val="0"/>
              </a:srgbClr>
            </a:outerShdw>
          </a:effectLst>
        </p:spPr>
        <p:style>
          <a:lnRef idx="2">
            <a:schemeClr val="accent6"/>
          </a:lnRef>
          <a:fillRef idx="0">
            <a:schemeClr val="accent6"/>
          </a:fillRef>
          <a:effectRef idx="1">
            <a:schemeClr val="accent6"/>
          </a:effectRef>
          <a:fontRef idx="minor">
            <a:schemeClr val="tx1"/>
          </a:fontRef>
        </p:style>
      </p:cxnSp>
      <p:sp>
        <p:nvSpPr>
          <p:cNvPr id="3083" name="TextBox 20"/>
          <p:cNvSpPr txBox="1">
            <a:spLocks noChangeArrowheads="1"/>
          </p:cNvSpPr>
          <p:nvPr/>
        </p:nvSpPr>
        <p:spPr bwMode="auto">
          <a:xfrm>
            <a:off x="2819400" y="2819400"/>
            <a:ext cx="1905000" cy="523875"/>
          </a:xfrm>
          <a:prstGeom prst="rect">
            <a:avLst/>
          </a:prstGeom>
          <a:noFill/>
          <a:ln w="9525">
            <a:noFill/>
            <a:miter lim="800000"/>
            <a:headEnd/>
            <a:tailEnd/>
          </a:ln>
        </p:spPr>
        <p:txBody>
          <a:bodyPr>
            <a:spAutoFit/>
          </a:bodyPr>
          <a:lstStyle/>
          <a:p>
            <a:r>
              <a:rPr lang="en-US" sz="1400"/>
              <a:t>MDP switches on and Maintains DC Power</a:t>
            </a:r>
          </a:p>
        </p:txBody>
      </p:sp>
      <p:cxnSp>
        <p:nvCxnSpPr>
          <p:cNvPr id="15" name="Straight Arrow Connector 14"/>
          <p:cNvCxnSpPr>
            <a:stCxn id="3085" idx="3"/>
          </p:cNvCxnSpPr>
          <p:nvPr/>
        </p:nvCxnSpPr>
        <p:spPr>
          <a:xfrm flipV="1">
            <a:off x="1219200" y="4191000"/>
            <a:ext cx="1905000" cy="185738"/>
          </a:xfrm>
          <a:prstGeom prst="straightConnector1">
            <a:avLst/>
          </a:prstGeom>
          <a:ln>
            <a:solidFill>
              <a:srgbClr val="0070C0"/>
            </a:solidFill>
            <a:tailEnd type="arrow"/>
          </a:ln>
          <a:effectLst>
            <a:outerShdw blurRad="40000" dist="20000" dir="5400000" rotWithShape="0">
              <a:srgbClr val="000000">
                <a:alpha val="0"/>
              </a:srgbClr>
            </a:outerShdw>
          </a:effectLst>
        </p:spPr>
        <p:style>
          <a:lnRef idx="2">
            <a:schemeClr val="accent5"/>
          </a:lnRef>
          <a:fillRef idx="0">
            <a:schemeClr val="accent5"/>
          </a:fillRef>
          <a:effectRef idx="1">
            <a:schemeClr val="accent5"/>
          </a:effectRef>
          <a:fontRef idx="minor">
            <a:schemeClr val="tx1"/>
          </a:fontRef>
        </p:style>
      </p:cxnSp>
      <p:sp>
        <p:nvSpPr>
          <p:cNvPr id="3085" name="TextBox 17"/>
          <p:cNvSpPr txBox="1">
            <a:spLocks noChangeArrowheads="1"/>
          </p:cNvSpPr>
          <p:nvPr/>
        </p:nvSpPr>
        <p:spPr bwMode="auto">
          <a:xfrm>
            <a:off x="381000" y="4114800"/>
            <a:ext cx="838200" cy="523875"/>
          </a:xfrm>
          <a:prstGeom prst="rect">
            <a:avLst/>
          </a:prstGeom>
          <a:noFill/>
          <a:ln w="9525">
            <a:noFill/>
            <a:miter lim="800000"/>
            <a:headEnd/>
            <a:tailEnd/>
          </a:ln>
        </p:spPr>
        <p:txBody>
          <a:bodyPr>
            <a:spAutoFit/>
          </a:bodyPr>
          <a:lstStyle/>
          <a:p>
            <a:r>
              <a:rPr lang="en-US" sz="1400"/>
              <a:t>Vehicle Battery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1"/>
          <p:cNvSpPr>
            <a:spLocks noGrp="1"/>
          </p:cNvSpPr>
          <p:nvPr>
            <p:ph type="title"/>
          </p:nvPr>
        </p:nvSpPr>
        <p:spPr/>
        <p:txBody>
          <a:bodyPr/>
          <a:lstStyle/>
          <a:p>
            <a:pPr eaLnBrk="1" hangingPunct="1"/>
            <a:r>
              <a:rPr lang="en-US" smtClean="0"/>
              <a:t>Internal Battery Run Times</a:t>
            </a:r>
          </a:p>
        </p:txBody>
      </p:sp>
      <p:sp>
        <p:nvSpPr>
          <p:cNvPr id="4100" name="Content Placeholder 2"/>
          <p:cNvSpPr>
            <a:spLocks noGrp="1"/>
          </p:cNvSpPr>
          <p:nvPr>
            <p:ph idx="1"/>
          </p:nvPr>
        </p:nvSpPr>
        <p:spPr>
          <a:xfrm>
            <a:off x="381000" y="1905000"/>
            <a:ext cx="4191000" cy="4114800"/>
          </a:xfrm>
        </p:spPr>
        <p:txBody>
          <a:bodyPr/>
          <a:lstStyle/>
          <a:p>
            <a:pPr eaLnBrk="1" hangingPunct="1"/>
            <a:r>
              <a:rPr lang="en-US" sz="2800" smtClean="0"/>
              <a:t>Power delivery @ &gt; 10.2 volts @ 25°C </a:t>
            </a:r>
          </a:p>
          <a:p>
            <a:pPr lvl="1" eaLnBrk="1" hangingPunct="1"/>
            <a:r>
              <a:rPr lang="en-US" sz="2400" smtClean="0"/>
              <a:t>5 amps @ 60 minutes </a:t>
            </a:r>
          </a:p>
          <a:p>
            <a:pPr lvl="1" eaLnBrk="1" hangingPunct="1"/>
            <a:r>
              <a:rPr lang="en-US" sz="2400" smtClean="0"/>
              <a:t>10 amps @ 20 minutes </a:t>
            </a:r>
          </a:p>
          <a:p>
            <a:pPr lvl="1" eaLnBrk="1" hangingPunct="1"/>
            <a:r>
              <a:rPr lang="en-US" sz="2400" smtClean="0"/>
              <a:t>25 amps @ 8 minutes</a:t>
            </a:r>
          </a:p>
          <a:p>
            <a:pPr eaLnBrk="1" hangingPunct="1"/>
            <a:endParaRPr lang="en-US" smtClean="0"/>
          </a:p>
        </p:txBody>
      </p:sp>
      <p:sp>
        <p:nvSpPr>
          <p:cNvPr id="5" name="Slide Number Placeholder 4"/>
          <p:cNvSpPr>
            <a:spLocks noGrp="1"/>
          </p:cNvSpPr>
          <p:nvPr>
            <p:ph type="sldNum" sz="quarter" idx="12"/>
          </p:nvPr>
        </p:nvSpPr>
        <p:spPr/>
        <p:txBody>
          <a:bodyPr/>
          <a:lstStyle/>
          <a:p>
            <a:pPr>
              <a:defRPr/>
            </a:pPr>
            <a:fld id="{6E5FA781-3A1F-4216-86A6-21E23B6D2806}" type="slidenum">
              <a:rPr lang="en-US" smtClean="0"/>
              <a:pPr>
                <a:defRPr/>
              </a:pPr>
              <a:t>8</a:t>
            </a:fld>
            <a:endParaRPr lang="en-US"/>
          </a:p>
        </p:txBody>
      </p:sp>
      <p:graphicFrame>
        <p:nvGraphicFramePr>
          <p:cNvPr id="4098" name="Chart 5"/>
          <p:cNvGraphicFramePr>
            <a:graphicFrameLocks/>
          </p:cNvGraphicFramePr>
          <p:nvPr/>
        </p:nvGraphicFramePr>
        <p:xfrm>
          <a:off x="4038600" y="2133600"/>
          <a:ext cx="4791075" cy="3733800"/>
        </p:xfrm>
        <a:graphic>
          <a:graphicData uri="http://schemas.openxmlformats.org/presentationml/2006/ole">
            <p:oleObj spid="_x0000_s4098" name="Worksheet" r:id="rId4" imgW="4619549" imgH="3743249" progId="Excel.Sheet.8">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6" descr="BB8F7D8E"/>
          <p:cNvPicPr>
            <a:picLocks noChangeAspect="1" noChangeArrowheads="1"/>
          </p:cNvPicPr>
          <p:nvPr/>
        </p:nvPicPr>
        <p:blipFill>
          <a:blip r:embed="rId3" cstate="print"/>
          <a:srcRect/>
          <a:stretch>
            <a:fillRect/>
          </a:stretch>
        </p:blipFill>
        <p:spPr bwMode="auto">
          <a:xfrm>
            <a:off x="3733800" y="1524000"/>
            <a:ext cx="4927600" cy="4862513"/>
          </a:xfrm>
          <a:prstGeom prst="rect">
            <a:avLst/>
          </a:prstGeom>
          <a:noFill/>
          <a:ln w="9525">
            <a:noFill/>
            <a:miter lim="800000"/>
            <a:headEnd/>
            <a:tailEnd/>
          </a:ln>
        </p:spPr>
      </p:pic>
      <p:sp>
        <p:nvSpPr>
          <p:cNvPr id="12291" name="Title 1"/>
          <p:cNvSpPr>
            <a:spLocks noGrp="1"/>
          </p:cNvSpPr>
          <p:nvPr>
            <p:ph type="title"/>
          </p:nvPr>
        </p:nvSpPr>
        <p:spPr/>
        <p:txBody>
          <a:bodyPr/>
          <a:lstStyle/>
          <a:p>
            <a:pPr eaLnBrk="1" hangingPunct="1"/>
            <a:r>
              <a:rPr lang="en-US" smtClean="0"/>
              <a:t>Internal Battery Disconnect</a:t>
            </a:r>
          </a:p>
        </p:txBody>
      </p:sp>
      <p:sp>
        <p:nvSpPr>
          <p:cNvPr id="12292" name="Content Placeholder 2"/>
          <p:cNvSpPr>
            <a:spLocks noGrp="1"/>
          </p:cNvSpPr>
          <p:nvPr>
            <p:ph idx="1"/>
          </p:nvPr>
        </p:nvSpPr>
        <p:spPr>
          <a:xfrm>
            <a:off x="457200" y="1600200"/>
            <a:ext cx="3962400" cy="4525963"/>
          </a:xfrm>
        </p:spPr>
        <p:txBody>
          <a:bodyPr/>
          <a:lstStyle/>
          <a:p>
            <a:pPr eaLnBrk="1" hangingPunct="1"/>
            <a:r>
              <a:rPr lang="en-US" sz="2600" smtClean="0"/>
              <a:t>Built-in LVD (Low Voltage Disconnect) activates at 8.9VDC; protecting the battery from complete discharge.</a:t>
            </a:r>
          </a:p>
          <a:p>
            <a:pPr eaLnBrk="1" hangingPunct="1"/>
            <a:endParaRPr lang="en-US" smtClean="0"/>
          </a:p>
        </p:txBody>
      </p:sp>
      <p:sp>
        <p:nvSpPr>
          <p:cNvPr id="5" name="Slide Number Placeholder 4"/>
          <p:cNvSpPr>
            <a:spLocks noGrp="1"/>
          </p:cNvSpPr>
          <p:nvPr>
            <p:ph type="sldNum" sz="quarter" idx="12"/>
          </p:nvPr>
        </p:nvSpPr>
        <p:spPr/>
        <p:txBody>
          <a:bodyPr/>
          <a:lstStyle/>
          <a:p>
            <a:pPr>
              <a:defRPr/>
            </a:pPr>
            <a:fld id="{0DB7FBAF-CD0F-4550-8624-E6A3D0AD9BEA}"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1981</TotalTime>
  <Words>904</Words>
  <Application>Microsoft Office PowerPoint</Application>
  <PresentationFormat>On-screen Show (4:3)</PresentationFormat>
  <Paragraphs>129</Paragraphs>
  <Slides>15</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Office Theme</vt:lpstr>
      <vt:lpstr>Worksheet</vt:lpstr>
      <vt:lpstr>MDP -25 Mobile Data Power DC UPS</vt:lpstr>
      <vt:lpstr>Proper Voltage is the Life Blood of Mobile Data Transmitters</vt:lpstr>
      <vt:lpstr>Benefits</vt:lpstr>
      <vt:lpstr>Motorola Application</vt:lpstr>
      <vt:lpstr>Application Example:  Vehicle Engine Off, Electronics Running, Vehicle Battery Voltage Decay with MDP Activation </vt:lpstr>
      <vt:lpstr>Auto-Reconnect When Vehicle Alternator Restores Battery</vt:lpstr>
      <vt:lpstr>Sudden Voltage Drop During Engine Start-Up</vt:lpstr>
      <vt:lpstr>Internal Battery Run Times</vt:lpstr>
      <vt:lpstr>Internal Battery Disconnect</vt:lpstr>
      <vt:lpstr>Internal Battery Charging</vt:lpstr>
      <vt:lpstr>Other Features:  Circuitry Protection</vt:lpstr>
      <vt:lpstr>Ease of Install</vt:lpstr>
      <vt:lpstr>Ease of Battery Replacement</vt:lpstr>
      <vt:lpstr>Power Status Indicators</vt:lpstr>
      <vt:lpstr>Built to Last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MDP-25 Features</dc:title>
  <dc:creator>Daniel Krisak</dc:creator>
  <cp:lastModifiedBy>Daniel Krisak</cp:lastModifiedBy>
  <cp:revision>232</cp:revision>
  <dcterms:created xsi:type="dcterms:W3CDTF">2012-01-25T20:22:57Z</dcterms:created>
  <dcterms:modified xsi:type="dcterms:W3CDTF">2012-08-02T16:57:45Z</dcterms:modified>
</cp:coreProperties>
</file>